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8"/>
  </p:notesMasterIdLst>
  <p:sldIdLst>
    <p:sldId id="294" r:id="rId2"/>
    <p:sldId id="594" r:id="rId3"/>
    <p:sldId id="595" r:id="rId4"/>
    <p:sldId id="572" r:id="rId5"/>
    <p:sldId id="573" r:id="rId6"/>
    <p:sldId id="574" r:id="rId7"/>
    <p:sldId id="575" r:id="rId8"/>
    <p:sldId id="576" r:id="rId9"/>
    <p:sldId id="577" r:id="rId10"/>
    <p:sldId id="578" r:id="rId11"/>
    <p:sldId id="579" r:id="rId12"/>
    <p:sldId id="580" r:id="rId13"/>
    <p:sldId id="581" r:id="rId14"/>
    <p:sldId id="582" r:id="rId15"/>
    <p:sldId id="597" r:id="rId16"/>
    <p:sldId id="583" r:id="rId17"/>
    <p:sldId id="596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>
          <p15:clr>
            <a:srgbClr val="A4A3A4"/>
          </p15:clr>
        </p15:guide>
        <p15:guide id="2" pos="9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001823"/>
    <a:srgbClr val="FF0000"/>
    <a:srgbClr val="33CCFF"/>
    <a:srgbClr val="FFFF00"/>
    <a:srgbClr val="00FF00"/>
    <a:srgbClr val="99CCFF"/>
    <a:srgbClr val="CCE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1" autoAdjust="0"/>
  </p:normalViewPr>
  <p:slideViewPr>
    <p:cSldViewPr>
      <p:cViewPr varScale="1">
        <p:scale>
          <a:sx n="64" d="100"/>
          <a:sy n="64" d="100"/>
        </p:scale>
        <p:origin x="1566" y="66"/>
      </p:cViewPr>
      <p:guideLst>
        <p:guide orient="horz" pos="1797"/>
        <p:guide pos="9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w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emf"/><Relationship Id="rId7" Type="http://schemas.openxmlformats.org/officeDocument/2006/relationships/image" Target="../media/image103.w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6" Type="http://schemas.openxmlformats.org/officeDocument/2006/relationships/image" Target="../media/image102.wmf"/><Relationship Id="rId5" Type="http://schemas.openxmlformats.org/officeDocument/2006/relationships/image" Target="../media/image101.emf"/><Relationship Id="rId10" Type="http://schemas.openxmlformats.org/officeDocument/2006/relationships/image" Target="../media/image106.wmf"/><Relationship Id="rId4" Type="http://schemas.openxmlformats.org/officeDocument/2006/relationships/image" Target="../media/image100.emf"/><Relationship Id="rId9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31.wmf"/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12" Type="http://schemas.openxmlformats.org/officeDocument/2006/relationships/image" Target="../media/image130.wmf"/><Relationship Id="rId2" Type="http://schemas.openxmlformats.org/officeDocument/2006/relationships/image" Target="../media/image120.emf"/><Relationship Id="rId16" Type="http://schemas.openxmlformats.org/officeDocument/2006/relationships/image" Target="../media/image134.wmf"/><Relationship Id="rId1" Type="http://schemas.openxmlformats.org/officeDocument/2006/relationships/image" Target="../media/image119.emf"/><Relationship Id="rId6" Type="http://schemas.openxmlformats.org/officeDocument/2006/relationships/image" Target="../media/image124.emf"/><Relationship Id="rId11" Type="http://schemas.openxmlformats.org/officeDocument/2006/relationships/image" Target="../media/image129.wmf"/><Relationship Id="rId5" Type="http://schemas.openxmlformats.org/officeDocument/2006/relationships/image" Target="../media/image123.emf"/><Relationship Id="rId15" Type="http://schemas.openxmlformats.org/officeDocument/2006/relationships/image" Target="../media/image133.wmf"/><Relationship Id="rId10" Type="http://schemas.openxmlformats.org/officeDocument/2006/relationships/image" Target="../media/image128.wmf"/><Relationship Id="rId4" Type="http://schemas.openxmlformats.org/officeDocument/2006/relationships/image" Target="../media/image122.emf"/><Relationship Id="rId9" Type="http://schemas.openxmlformats.org/officeDocument/2006/relationships/image" Target="../media/image127.wmf"/><Relationship Id="rId14" Type="http://schemas.openxmlformats.org/officeDocument/2006/relationships/image" Target="../media/image132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e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w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13" Type="http://schemas.openxmlformats.org/officeDocument/2006/relationships/image" Target="../media/image176.wmf"/><Relationship Id="rId18" Type="http://schemas.openxmlformats.org/officeDocument/2006/relationships/image" Target="../media/image181.wmf"/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12" Type="http://schemas.openxmlformats.org/officeDocument/2006/relationships/image" Target="../media/image175.wmf"/><Relationship Id="rId17" Type="http://schemas.openxmlformats.org/officeDocument/2006/relationships/image" Target="../media/image180.wmf"/><Relationship Id="rId2" Type="http://schemas.openxmlformats.org/officeDocument/2006/relationships/image" Target="../media/image165.emf"/><Relationship Id="rId16" Type="http://schemas.openxmlformats.org/officeDocument/2006/relationships/image" Target="../media/image179.wmf"/><Relationship Id="rId1" Type="http://schemas.openxmlformats.org/officeDocument/2006/relationships/image" Target="../media/image164.emf"/><Relationship Id="rId6" Type="http://schemas.openxmlformats.org/officeDocument/2006/relationships/image" Target="../media/image169.emf"/><Relationship Id="rId11" Type="http://schemas.openxmlformats.org/officeDocument/2006/relationships/image" Target="../media/image174.wmf"/><Relationship Id="rId5" Type="http://schemas.openxmlformats.org/officeDocument/2006/relationships/image" Target="../media/image168.emf"/><Relationship Id="rId15" Type="http://schemas.openxmlformats.org/officeDocument/2006/relationships/image" Target="../media/image178.wmf"/><Relationship Id="rId10" Type="http://schemas.openxmlformats.org/officeDocument/2006/relationships/image" Target="../media/image173.w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Relationship Id="rId14" Type="http://schemas.openxmlformats.org/officeDocument/2006/relationships/image" Target="../media/image17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3" Type="http://schemas.openxmlformats.org/officeDocument/2006/relationships/image" Target="../media/image188.emf"/><Relationship Id="rId7" Type="http://schemas.openxmlformats.org/officeDocument/2006/relationships/image" Target="../media/image192.emf"/><Relationship Id="rId2" Type="http://schemas.openxmlformats.org/officeDocument/2006/relationships/image" Target="../media/image187.emf"/><Relationship Id="rId1" Type="http://schemas.openxmlformats.org/officeDocument/2006/relationships/image" Target="../media/image186.wmf"/><Relationship Id="rId6" Type="http://schemas.openxmlformats.org/officeDocument/2006/relationships/image" Target="../media/image191.emf"/><Relationship Id="rId11" Type="http://schemas.openxmlformats.org/officeDocument/2006/relationships/image" Target="../media/image196.wmf"/><Relationship Id="rId5" Type="http://schemas.openxmlformats.org/officeDocument/2006/relationships/image" Target="../media/image190.emf"/><Relationship Id="rId10" Type="http://schemas.openxmlformats.org/officeDocument/2006/relationships/image" Target="../media/image195.wmf"/><Relationship Id="rId4" Type="http://schemas.openxmlformats.org/officeDocument/2006/relationships/image" Target="../media/image189.emf"/><Relationship Id="rId9" Type="http://schemas.openxmlformats.org/officeDocument/2006/relationships/image" Target="../media/image194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image" Target="../media/image199.emf"/><Relationship Id="rId7" Type="http://schemas.openxmlformats.org/officeDocument/2006/relationships/image" Target="../media/image186.wmf"/><Relationship Id="rId12" Type="http://schemas.openxmlformats.org/officeDocument/2006/relationships/image" Target="../media/image206.w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Relationship Id="rId6" Type="http://schemas.openxmlformats.org/officeDocument/2006/relationships/image" Target="../media/image202.emf"/><Relationship Id="rId11" Type="http://schemas.openxmlformats.org/officeDocument/2006/relationships/image" Target="../media/image205.emf"/><Relationship Id="rId5" Type="http://schemas.openxmlformats.org/officeDocument/2006/relationships/image" Target="../media/image201.emf"/><Relationship Id="rId10" Type="http://schemas.openxmlformats.org/officeDocument/2006/relationships/image" Target="../media/image204.emf"/><Relationship Id="rId4" Type="http://schemas.openxmlformats.org/officeDocument/2006/relationships/image" Target="../media/image200.emf"/><Relationship Id="rId9" Type="http://schemas.openxmlformats.org/officeDocument/2006/relationships/image" Target="../media/image203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3.emf"/><Relationship Id="rId2" Type="http://schemas.openxmlformats.org/officeDocument/2006/relationships/image" Target="../media/image208.emf"/><Relationship Id="rId1" Type="http://schemas.openxmlformats.org/officeDocument/2006/relationships/image" Target="../media/image207.emf"/><Relationship Id="rId6" Type="http://schemas.openxmlformats.org/officeDocument/2006/relationships/image" Target="../media/image212.emf"/><Relationship Id="rId11" Type="http://schemas.openxmlformats.org/officeDocument/2006/relationships/image" Target="../media/image217.wmf"/><Relationship Id="rId5" Type="http://schemas.openxmlformats.org/officeDocument/2006/relationships/image" Target="../media/image211.emf"/><Relationship Id="rId10" Type="http://schemas.openxmlformats.org/officeDocument/2006/relationships/image" Target="../media/image216.wmf"/><Relationship Id="rId4" Type="http://schemas.openxmlformats.org/officeDocument/2006/relationships/image" Target="../media/image210.emf"/><Relationship Id="rId9" Type="http://schemas.openxmlformats.org/officeDocument/2006/relationships/image" Target="../media/image21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image" Target="../media/image230.wmf"/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12" Type="http://schemas.openxmlformats.org/officeDocument/2006/relationships/image" Target="../media/image229.wmf"/><Relationship Id="rId2" Type="http://schemas.openxmlformats.org/officeDocument/2006/relationships/image" Target="../media/image219.emf"/><Relationship Id="rId1" Type="http://schemas.openxmlformats.org/officeDocument/2006/relationships/image" Target="../media/image218.emf"/><Relationship Id="rId6" Type="http://schemas.openxmlformats.org/officeDocument/2006/relationships/image" Target="../media/image223.emf"/><Relationship Id="rId11" Type="http://schemas.openxmlformats.org/officeDocument/2006/relationships/image" Target="../media/image228.wmf"/><Relationship Id="rId5" Type="http://schemas.openxmlformats.org/officeDocument/2006/relationships/image" Target="../media/image222.emf"/><Relationship Id="rId10" Type="http://schemas.openxmlformats.org/officeDocument/2006/relationships/image" Target="../media/image227.wmf"/><Relationship Id="rId4" Type="http://schemas.openxmlformats.org/officeDocument/2006/relationships/image" Target="../media/image221.emf"/><Relationship Id="rId9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3" Type="http://schemas.openxmlformats.org/officeDocument/2006/relationships/image" Target="../media/image36.emf"/><Relationship Id="rId21" Type="http://schemas.openxmlformats.org/officeDocument/2006/relationships/image" Target="../media/image54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1" Type="http://schemas.openxmlformats.org/officeDocument/2006/relationships/image" Target="../media/image34.emf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4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w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4" Type="http://schemas.openxmlformats.org/officeDocument/2006/relationships/image" Target="../media/image73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B8E91CF-8E93-4F1C-9D41-D04EB7D127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356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4C2764E-6D2C-4006-82BE-CECBD4396AAE}" type="slidenum">
              <a:rPr lang="en-US" altLang="zh-CN" smtClean="0"/>
              <a:pPr>
                <a:spcBef>
                  <a:spcPct val="0"/>
                </a:spcBef>
              </a:pPr>
              <a:t>7</a:t>
            </a:fld>
            <a:endParaRPr lang="en-US" altLang="zh-CN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zh-CN" altLang="en-US" b="1" smtClean="0">
                <a:solidFill>
                  <a:srgbClr val="FF9900"/>
                </a:solidFill>
                <a:latin typeface="Arial" panose="020B0604020202020204" pitchFamily="34" charset="0"/>
              </a:rPr>
              <a:t>在保守力场（在任意点受保守力的作用），质点从</a:t>
            </a:r>
            <a:r>
              <a:rPr kumimoji="1" lang="en-US" altLang="zh-CN" b="1" smtClean="0">
                <a:solidFill>
                  <a:srgbClr val="FF9900"/>
                </a:solidFill>
                <a:latin typeface="Arial" panose="020B0604020202020204" pitchFamily="34" charset="0"/>
              </a:rPr>
              <a:t>A--&gt;B</a:t>
            </a:r>
            <a:r>
              <a:rPr kumimoji="1" lang="zh-CN" altLang="en-US" b="1" smtClean="0">
                <a:solidFill>
                  <a:srgbClr val="FF9900"/>
                </a:solidFill>
                <a:latin typeface="Arial" panose="020B0604020202020204" pitchFamily="34" charset="0"/>
              </a:rPr>
              <a:t>，所做的功与路径无关，而只与这两点的位置有关。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可引入一个只与位置有关的函数，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点的函数值减去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点的函数值，定义为从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B --&gt;A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保守力所做的功，该函数就是势能函数。</a:t>
            </a:r>
          </a:p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9209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3931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20923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9501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3795801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764423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9116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97512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539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774874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0046498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91879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 Jiang, Xi’an </a:t>
            </a:r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University, 2022</a:t>
            </a: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400" b="1" i="1" smtClean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oleObject" Target="../embeddings/oleObject76.bin"/><Relationship Id="rId18" Type="http://schemas.openxmlformats.org/officeDocument/2006/relationships/oleObject" Target="../embeddings/oleObject78.bin"/><Relationship Id="rId3" Type="http://schemas.openxmlformats.org/officeDocument/2006/relationships/oleObject" Target="../embeddings/oleObject71.bin"/><Relationship Id="rId21" Type="http://schemas.openxmlformats.org/officeDocument/2006/relationships/image" Target="../media/image82.emf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8.emf"/><Relationship Id="rId17" Type="http://schemas.openxmlformats.org/officeDocument/2006/relationships/image" Target="../media/image8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emf"/><Relationship Id="rId20" Type="http://schemas.openxmlformats.org/officeDocument/2006/relationships/oleObject" Target="../embeddings/oleObject79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7.bin"/><Relationship Id="rId10" Type="http://schemas.openxmlformats.org/officeDocument/2006/relationships/image" Target="../media/image77.emf"/><Relationship Id="rId19" Type="http://schemas.openxmlformats.org/officeDocument/2006/relationships/image" Target="../media/image81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8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87.emf"/><Relationship Id="rId4" Type="http://schemas.openxmlformats.org/officeDocument/2006/relationships/image" Target="../media/image84.emf"/><Relationship Id="rId9" Type="http://schemas.openxmlformats.org/officeDocument/2006/relationships/oleObject" Target="../embeddings/oleObject8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oleObject90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93.emf"/><Relationship Id="rId17" Type="http://schemas.openxmlformats.org/officeDocument/2006/relationships/image" Target="../media/image9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0.e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image" Target="../media/image96.png"/><Relationship Id="rId10" Type="http://schemas.openxmlformats.org/officeDocument/2006/relationships/image" Target="../media/image92.emf"/><Relationship Id="rId4" Type="http://schemas.openxmlformats.org/officeDocument/2006/relationships/image" Target="../media/image89.e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9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oleObject" Target="../embeddings/oleObject96.bin"/><Relationship Id="rId18" Type="http://schemas.openxmlformats.org/officeDocument/2006/relationships/oleObject" Target="../embeddings/oleObject98.bin"/><Relationship Id="rId3" Type="http://schemas.openxmlformats.org/officeDocument/2006/relationships/oleObject" Target="../embeddings/oleObject92.bin"/><Relationship Id="rId21" Type="http://schemas.openxmlformats.org/officeDocument/2006/relationships/image" Target="../media/image104.wmf"/><Relationship Id="rId7" Type="http://schemas.openxmlformats.org/officeDocument/2006/relationships/image" Target="../media/image107.emf"/><Relationship Id="rId12" Type="http://schemas.openxmlformats.org/officeDocument/2006/relationships/image" Target="../media/image100.emf"/><Relationship Id="rId17" Type="http://schemas.openxmlformats.org/officeDocument/2006/relationships/image" Target="../media/image102.wmf"/><Relationship Id="rId25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7.bin"/><Relationship Id="rId20" Type="http://schemas.openxmlformats.org/officeDocument/2006/relationships/oleObject" Target="../embeddings/oleObject9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emf"/><Relationship Id="rId11" Type="http://schemas.openxmlformats.org/officeDocument/2006/relationships/oleObject" Target="../embeddings/oleObject95.bin"/><Relationship Id="rId24" Type="http://schemas.openxmlformats.org/officeDocument/2006/relationships/oleObject" Target="../embeddings/oleObject101.bin"/><Relationship Id="rId5" Type="http://schemas.openxmlformats.org/officeDocument/2006/relationships/oleObject" Target="../embeddings/oleObject93.bin"/><Relationship Id="rId15" Type="http://schemas.openxmlformats.org/officeDocument/2006/relationships/image" Target="../media/image109.emf"/><Relationship Id="rId23" Type="http://schemas.openxmlformats.org/officeDocument/2006/relationships/image" Target="../media/image105.wmf"/><Relationship Id="rId10" Type="http://schemas.openxmlformats.org/officeDocument/2006/relationships/image" Target="../media/image99.emf"/><Relationship Id="rId19" Type="http://schemas.openxmlformats.org/officeDocument/2006/relationships/image" Target="../media/image103.wmf"/><Relationship Id="rId4" Type="http://schemas.openxmlformats.org/officeDocument/2006/relationships/image" Target="../media/image97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01.emf"/><Relationship Id="rId22" Type="http://schemas.openxmlformats.org/officeDocument/2006/relationships/oleObject" Target="../embeddings/oleObject10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17.e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4.emf"/><Relationship Id="rId1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6.emf"/><Relationship Id="rId20" Type="http://schemas.openxmlformats.org/officeDocument/2006/relationships/image" Target="../media/image118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13.emf"/><Relationship Id="rId19" Type="http://schemas.openxmlformats.org/officeDocument/2006/relationships/oleObject" Target="../embeddings/oleObject110.bin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15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emf"/><Relationship Id="rId18" Type="http://schemas.openxmlformats.org/officeDocument/2006/relationships/oleObject" Target="../embeddings/oleObject118.bin"/><Relationship Id="rId26" Type="http://schemas.openxmlformats.org/officeDocument/2006/relationships/oleObject" Target="../embeddings/oleObject122.bin"/><Relationship Id="rId21" Type="http://schemas.openxmlformats.org/officeDocument/2006/relationships/image" Target="../media/image127.wmf"/><Relationship Id="rId34" Type="http://schemas.openxmlformats.org/officeDocument/2006/relationships/oleObject" Target="../embeddings/oleObject126.bin"/><Relationship Id="rId7" Type="http://schemas.openxmlformats.org/officeDocument/2006/relationships/image" Target="../media/image120.e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125.emf"/><Relationship Id="rId25" Type="http://schemas.openxmlformats.org/officeDocument/2006/relationships/image" Target="../media/image129.wmf"/><Relationship Id="rId33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19.bin"/><Relationship Id="rId29" Type="http://schemas.openxmlformats.org/officeDocument/2006/relationships/image" Target="../media/image131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22.emf"/><Relationship Id="rId24" Type="http://schemas.openxmlformats.org/officeDocument/2006/relationships/oleObject" Target="../embeddings/oleObject121.bin"/><Relationship Id="rId32" Type="http://schemas.openxmlformats.org/officeDocument/2006/relationships/oleObject" Target="../embeddings/oleObject125.bin"/><Relationship Id="rId37" Type="http://schemas.openxmlformats.org/officeDocument/2006/relationships/oleObject" Target="../embeddings/oleObject128.bin"/><Relationship Id="rId5" Type="http://schemas.openxmlformats.org/officeDocument/2006/relationships/image" Target="../media/image119.emf"/><Relationship Id="rId15" Type="http://schemas.openxmlformats.org/officeDocument/2006/relationships/image" Target="../media/image124.emf"/><Relationship Id="rId23" Type="http://schemas.openxmlformats.org/officeDocument/2006/relationships/image" Target="../media/image128.wmf"/><Relationship Id="rId28" Type="http://schemas.openxmlformats.org/officeDocument/2006/relationships/oleObject" Target="../embeddings/oleObject123.bin"/><Relationship Id="rId36" Type="http://schemas.openxmlformats.org/officeDocument/2006/relationships/oleObject" Target="../embeddings/oleObject127.bin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126.wmf"/><Relationship Id="rId31" Type="http://schemas.openxmlformats.org/officeDocument/2006/relationships/image" Target="../media/image132.w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21.emf"/><Relationship Id="rId14" Type="http://schemas.openxmlformats.org/officeDocument/2006/relationships/oleObject" Target="../embeddings/oleObject116.bin"/><Relationship Id="rId22" Type="http://schemas.openxmlformats.org/officeDocument/2006/relationships/oleObject" Target="../embeddings/oleObject120.bin"/><Relationship Id="rId27" Type="http://schemas.openxmlformats.org/officeDocument/2006/relationships/image" Target="../media/image130.wmf"/><Relationship Id="rId30" Type="http://schemas.openxmlformats.org/officeDocument/2006/relationships/oleObject" Target="../embeddings/oleObject124.bin"/><Relationship Id="rId35" Type="http://schemas.openxmlformats.org/officeDocument/2006/relationships/image" Target="../media/image134.wmf"/><Relationship Id="rId8" Type="http://schemas.openxmlformats.org/officeDocument/2006/relationships/oleObject" Target="../embeddings/oleObject113.bin"/><Relationship Id="rId3" Type="http://schemas.openxmlformats.org/officeDocument/2006/relationships/image" Target="../media/image1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43.e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40.emf"/><Relationship Id="rId17" Type="http://schemas.openxmlformats.org/officeDocument/2006/relationships/oleObject" Target="../embeddings/oleObject1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2.emf"/><Relationship Id="rId20" Type="http://schemas.openxmlformats.org/officeDocument/2006/relationships/image" Target="../media/image144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7.e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139.emf"/><Relationship Id="rId19" Type="http://schemas.openxmlformats.org/officeDocument/2006/relationships/oleObject" Target="../embeddings/oleObject137.bin"/><Relationship Id="rId4" Type="http://schemas.openxmlformats.org/officeDocument/2006/relationships/image" Target="../media/image136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4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1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0" Type="http://schemas.openxmlformats.org/officeDocument/2006/relationships/image" Target="../media/image147.wmf"/><Relationship Id="rId4" Type="http://schemas.openxmlformats.org/officeDocument/2006/relationships/image" Target="../media/image144.emf"/><Relationship Id="rId9" Type="http://schemas.openxmlformats.org/officeDocument/2006/relationships/oleObject" Target="../embeddings/oleObject14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13" Type="http://schemas.openxmlformats.org/officeDocument/2006/relationships/oleObject" Target="../embeddings/oleObject148.bin"/><Relationship Id="rId18" Type="http://schemas.openxmlformats.org/officeDocument/2006/relationships/image" Target="../media/image156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image" Target="../media/image153.emf"/><Relationship Id="rId17" Type="http://schemas.openxmlformats.org/officeDocument/2006/relationships/oleObject" Target="../embeddings/oleObject15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5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0.e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5" Type="http://schemas.openxmlformats.org/officeDocument/2006/relationships/oleObject" Target="../embeddings/oleObject149.bin"/><Relationship Id="rId10" Type="http://schemas.openxmlformats.org/officeDocument/2006/relationships/image" Target="../media/image152.emf"/><Relationship Id="rId4" Type="http://schemas.openxmlformats.org/officeDocument/2006/relationships/image" Target="../media/image149.emf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5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oleObject" Target="../embeddings/oleObject156.bin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12" Type="http://schemas.openxmlformats.org/officeDocument/2006/relationships/image" Target="../media/image16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3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8.emf"/><Relationship Id="rId11" Type="http://schemas.openxmlformats.org/officeDocument/2006/relationships/oleObject" Target="../embeddings/oleObject155.bin"/><Relationship Id="rId5" Type="http://schemas.openxmlformats.org/officeDocument/2006/relationships/oleObject" Target="../embeddings/oleObject152.bin"/><Relationship Id="rId15" Type="http://schemas.openxmlformats.org/officeDocument/2006/relationships/oleObject" Target="../embeddings/oleObject157.bin"/><Relationship Id="rId10" Type="http://schemas.openxmlformats.org/officeDocument/2006/relationships/image" Target="../media/image160.wmf"/><Relationship Id="rId4" Type="http://schemas.openxmlformats.org/officeDocument/2006/relationships/image" Target="../media/image157.emf"/><Relationship Id="rId9" Type="http://schemas.openxmlformats.org/officeDocument/2006/relationships/oleObject" Target="../embeddings/oleObject154.bin"/><Relationship Id="rId14" Type="http://schemas.openxmlformats.org/officeDocument/2006/relationships/image" Target="../media/image162.w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emf"/><Relationship Id="rId18" Type="http://schemas.openxmlformats.org/officeDocument/2006/relationships/image" Target="../media/image170.emf"/><Relationship Id="rId26" Type="http://schemas.openxmlformats.org/officeDocument/2006/relationships/oleObject" Target="../embeddings/oleObject168.bin"/><Relationship Id="rId39" Type="http://schemas.openxmlformats.org/officeDocument/2006/relationships/image" Target="../media/image180.wmf"/><Relationship Id="rId21" Type="http://schemas.openxmlformats.org/officeDocument/2006/relationships/image" Target="../media/image184.emf"/><Relationship Id="rId34" Type="http://schemas.openxmlformats.org/officeDocument/2006/relationships/oleObject" Target="../embeddings/oleObject172.bin"/><Relationship Id="rId42" Type="http://schemas.openxmlformats.org/officeDocument/2006/relationships/image" Target="../media/image185.jpg"/><Relationship Id="rId7" Type="http://schemas.openxmlformats.org/officeDocument/2006/relationships/image" Target="../media/image18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9.emf"/><Relationship Id="rId20" Type="http://schemas.openxmlformats.org/officeDocument/2006/relationships/image" Target="../media/image171.emf"/><Relationship Id="rId29" Type="http://schemas.openxmlformats.org/officeDocument/2006/relationships/image" Target="../media/image175.wmf"/><Relationship Id="rId41" Type="http://schemas.openxmlformats.org/officeDocument/2006/relationships/image" Target="../media/image181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5.emf"/><Relationship Id="rId11" Type="http://schemas.openxmlformats.org/officeDocument/2006/relationships/image" Target="../media/image167.emf"/><Relationship Id="rId24" Type="http://schemas.openxmlformats.org/officeDocument/2006/relationships/oleObject" Target="../embeddings/oleObject167.bin"/><Relationship Id="rId32" Type="http://schemas.openxmlformats.org/officeDocument/2006/relationships/oleObject" Target="../embeddings/oleObject171.bin"/><Relationship Id="rId37" Type="http://schemas.openxmlformats.org/officeDocument/2006/relationships/image" Target="../media/image179.wmf"/><Relationship Id="rId40" Type="http://schemas.openxmlformats.org/officeDocument/2006/relationships/oleObject" Target="../embeddings/oleObject175.bin"/><Relationship Id="rId5" Type="http://schemas.openxmlformats.org/officeDocument/2006/relationships/oleObject" Target="../embeddings/oleObject159.bin"/><Relationship Id="rId15" Type="http://schemas.openxmlformats.org/officeDocument/2006/relationships/oleObject" Target="../embeddings/oleObject163.bin"/><Relationship Id="rId23" Type="http://schemas.openxmlformats.org/officeDocument/2006/relationships/image" Target="../media/image172.emf"/><Relationship Id="rId28" Type="http://schemas.openxmlformats.org/officeDocument/2006/relationships/oleObject" Target="../embeddings/oleObject169.bin"/><Relationship Id="rId36" Type="http://schemas.openxmlformats.org/officeDocument/2006/relationships/oleObject" Target="../embeddings/oleObject173.bin"/><Relationship Id="rId10" Type="http://schemas.openxmlformats.org/officeDocument/2006/relationships/oleObject" Target="../embeddings/oleObject161.bin"/><Relationship Id="rId19" Type="http://schemas.openxmlformats.org/officeDocument/2006/relationships/oleObject" Target="../embeddings/oleObject165.bin"/><Relationship Id="rId31" Type="http://schemas.openxmlformats.org/officeDocument/2006/relationships/image" Target="../media/image176.wmf"/><Relationship Id="rId4" Type="http://schemas.openxmlformats.org/officeDocument/2006/relationships/image" Target="../media/image164.emf"/><Relationship Id="rId9" Type="http://schemas.openxmlformats.org/officeDocument/2006/relationships/image" Target="../media/image166.emf"/><Relationship Id="rId14" Type="http://schemas.openxmlformats.org/officeDocument/2006/relationships/image" Target="../media/image183.emf"/><Relationship Id="rId22" Type="http://schemas.openxmlformats.org/officeDocument/2006/relationships/oleObject" Target="../embeddings/oleObject166.bin"/><Relationship Id="rId27" Type="http://schemas.openxmlformats.org/officeDocument/2006/relationships/image" Target="../media/image174.wmf"/><Relationship Id="rId30" Type="http://schemas.openxmlformats.org/officeDocument/2006/relationships/oleObject" Target="../embeddings/oleObject170.bin"/><Relationship Id="rId35" Type="http://schemas.openxmlformats.org/officeDocument/2006/relationships/image" Target="../media/image178.wmf"/><Relationship Id="rId8" Type="http://schemas.openxmlformats.org/officeDocument/2006/relationships/oleObject" Target="../embeddings/oleObject160.bin"/><Relationship Id="rId3" Type="http://schemas.openxmlformats.org/officeDocument/2006/relationships/oleObject" Target="../embeddings/oleObject158.bin"/><Relationship Id="rId12" Type="http://schemas.openxmlformats.org/officeDocument/2006/relationships/oleObject" Target="../embeddings/oleObject162.bin"/><Relationship Id="rId17" Type="http://schemas.openxmlformats.org/officeDocument/2006/relationships/oleObject" Target="../embeddings/oleObject164.bin"/><Relationship Id="rId25" Type="http://schemas.openxmlformats.org/officeDocument/2006/relationships/image" Target="../media/image173.wmf"/><Relationship Id="rId33" Type="http://schemas.openxmlformats.org/officeDocument/2006/relationships/image" Target="../media/image177.wmf"/><Relationship Id="rId38" Type="http://schemas.openxmlformats.org/officeDocument/2006/relationships/oleObject" Target="../embeddings/oleObject17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image" Target="../media/image190.emf"/><Relationship Id="rId18" Type="http://schemas.openxmlformats.org/officeDocument/2006/relationships/oleObject" Target="../embeddings/oleObject183.bin"/><Relationship Id="rId3" Type="http://schemas.openxmlformats.org/officeDocument/2006/relationships/audio" Target="../media/audio1.wav"/><Relationship Id="rId21" Type="http://schemas.openxmlformats.org/officeDocument/2006/relationships/image" Target="../media/image194.emf"/><Relationship Id="rId7" Type="http://schemas.openxmlformats.org/officeDocument/2006/relationships/image" Target="../media/image187.emf"/><Relationship Id="rId12" Type="http://schemas.openxmlformats.org/officeDocument/2006/relationships/oleObject" Target="../embeddings/oleObject180.bin"/><Relationship Id="rId17" Type="http://schemas.openxmlformats.org/officeDocument/2006/relationships/image" Target="../media/image192.emf"/><Relationship Id="rId25" Type="http://schemas.openxmlformats.org/officeDocument/2006/relationships/image" Target="../media/image19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2.bin"/><Relationship Id="rId20" Type="http://schemas.openxmlformats.org/officeDocument/2006/relationships/oleObject" Target="../embeddings/oleObject184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189.emf"/><Relationship Id="rId24" Type="http://schemas.openxmlformats.org/officeDocument/2006/relationships/oleObject" Target="../embeddings/oleObject186.bin"/><Relationship Id="rId5" Type="http://schemas.openxmlformats.org/officeDocument/2006/relationships/image" Target="../media/image186.wmf"/><Relationship Id="rId15" Type="http://schemas.openxmlformats.org/officeDocument/2006/relationships/image" Target="../media/image191.emf"/><Relationship Id="rId23" Type="http://schemas.openxmlformats.org/officeDocument/2006/relationships/image" Target="../media/image195.wmf"/><Relationship Id="rId10" Type="http://schemas.openxmlformats.org/officeDocument/2006/relationships/oleObject" Target="../embeddings/oleObject179.bin"/><Relationship Id="rId19" Type="http://schemas.openxmlformats.org/officeDocument/2006/relationships/image" Target="../media/image193.emf"/><Relationship Id="rId4" Type="http://schemas.openxmlformats.org/officeDocument/2006/relationships/oleObject" Target="../embeddings/oleObject176.bin"/><Relationship Id="rId9" Type="http://schemas.openxmlformats.org/officeDocument/2006/relationships/image" Target="../media/image188.emf"/><Relationship Id="rId14" Type="http://schemas.openxmlformats.org/officeDocument/2006/relationships/oleObject" Target="../embeddings/oleObject181.bin"/><Relationship Id="rId22" Type="http://schemas.openxmlformats.org/officeDocument/2006/relationships/oleObject" Target="../embeddings/oleObject18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13" Type="http://schemas.openxmlformats.org/officeDocument/2006/relationships/oleObject" Target="../embeddings/oleObject192.bin"/><Relationship Id="rId18" Type="http://schemas.openxmlformats.org/officeDocument/2006/relationships/image" Target="../media/image187.emf"/><Relationship Id="rId26" Type="http://schemas.openxmlformats.org/officeDocument/2006/relationships/image" Target="../media/image206.wmf"/><Relationship Id="rId3" Type="http://schemas.openxmlformats.org/officeDocument/2006/relationships/oleObject" Target="../embeddings/oleObject187.bin"/><Relationship Id="rId21" Type="http://schemas.openxmlformats.org/officeDocument/2006/relationships/oleObject" Target="../embeddings/oleObject196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201.emf"/><Relationship Id="rId17" Type="http://schemas.openxmlformats.org/officeDocument/2006/relationships/oleObject" Target="../embeddings/oleObject194.bin"/><Relationship Id="rId25" Type="http://schemas.openxmlformats.org/officeDocument/2006/relationships/oleObject" Target="../embeddings/oleObject19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6.wmf"/><Relationship Id="rId20" Type="http://schemas.openxmlformats.org/officeDocument/2006/relationships/image" Target="../media/image203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8.emf"/><Relationship Id="rId11" Type="http://schemas.openxmlformats.org/officeDocument/2006/relationships/oleObject" Target="../embeddings/oleObject191.bin"/><Relationship Id="rId24" Type="http://schemas.openxmlformats.org/officeDocument/2006/relationships/image" Target="../media/image205.emf"/><Relationship Id="rId5" Type="http://schemas.openxmlformats.org/officeDocument/2006/relationships/oleObject" Target="../embeddings/oleObject188.bin"/><Relationship Id="rId15" Type="http://schemas.openxmlformats.org/officeDocument/2006/relationships/oleObject" Target="../embeddings/oleObject193.bin"/><Relationship Id="rId23" Type="http://schemas.openxmlformats.org/officeDocument/2006/relationships/oleObject" Target="../embeddings/oleObject197.bin"/><Relationship Id="rId10" Type="http://schemas.openxmlformats.org/officeDocument/2006/relationships/image" Target="../media/image200.emf"/><Relationship Id="rId19" Type="http://schemas.openxmlformats.org/officeDocument/2006/relationships/oleObject" Target="../embeddings/oleObject195.bin"/><Relationship Id="rId4" Type="http://schemas.openxmlformats.org/officeDocument/2006/relationships/image" Target="../media/image197.e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202.emf"/><Relationship Id="rId22" Type="http://schemas.openxmlformats.org/officeDocument/2006/relationships/image" Target="../media/image20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13" Type="http://schemas.openxmlformats.org/officeDocument/2006/relationships/oleObject" Target="../embeddings/oleObject204.bin"/><Relationship Id="rId18" Type="http://schemas.openxmlformats.org/officeDocument/2006/relationships/image" Target="../media/image214.emf"/><Relationship Id="rId3" Type="http://schemas.openxmlformats.org/officeDocument/2006/relationships/oleObject" Target="../embeddings/oleObject199.bin"/><Relationship Id="rId21" Type="http://schemas.openxmlformats.org/officeDocument/2006/relationships/oleObject" Target="../embeddings/oleObject208.bin"/><Relationship Id="rId7" Type="http://schemas.openxmlformats.org/officeDocument/2006/relationships/oleObject" Target="../embeddings/oleObject201.bin"/><Relationship Id="rId12" Type="http://schemas.openxmlformats.org/officeDocument/2006/relationships/image" Target="../media/image211.emf"/><Relationship Id="rId17" Type="http://schemas.openxmlformats.org/officeDocument/2006/relationships/oleObject" Target="../embeddings/oleObject20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3.emf"/><Relationship Id="rId20" Type="http://schemas.openxmlformats.org/officeDocument/2006/relationships/image" Target="../media/image215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8.emf"/><Relationship Id="rId11" Type="http://schemas.openxmlformats.org/officeDocument/2006/relationships/oleObject" Target="../embeddings/oleObject203.bin"/><Relationship Id="rId24" Type="http://schemas.openxmlformats.org/officeDocument/2006/relationships/image" Target="../media/image217.wmf"/><Relationship Id="rId5" Type="http://schemas.openxmlformats.org/officeDocument/2006/relationships/oleObject" Target="../embeddings/oleObject200.bin"/><Relationship Id="rId15" Type="http://schemas.openxmlformats.org/officeDocument/2006/relationships/oleObject" Target="../embeddings/oleObject205.bin"/><Relationship Id="rId23" Type="http://schemas.openxmlformats.org/officeDocument/2006/relationships/oleObject" Target="../embeddings/oleObject209.bin"/><Relationship Id="rId10" Type="http://schemas.openxmlformats.org/officeDocument/2006/relationships/image" Target="../media/image210.emf"/><Relationship Id="rId19" Type="http://schemas.openxmlformats.org/officeDocument/2006/relationships/oleObject" Target="../embeddings/oleObject207.bin"/><Relationship Id="rId4" Type="http://schemas.openxmlformats.org/officeDocument/2006/relationships/image" Target="../media/image207.emf"/><Relationship Id="rId9" Type="http://schemas.openxmlformats.org/officeDocument/2006/relationships/oleObject" Target="../embeddings/oleObject202.bin"/><Relationship Id="rId14" Type="http://schemas.openxmlformats.org/officeDocument/2006/relationships/image" Target="../media/image212.emf"/><Relationship Id="rId22" Type="http://schemas.openxmlformats.org/officeDocument/2006/relationships/image" Target="../media/image21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oleObject" Target="../embeddings/oleObject215.bin"/><Relationship Id="rId18" Type="http://schemas.openxmlformats.org/officeDocument/2006/relationships/image" Target="../media/image225.emf"/><Relationship Id="rId26" Type="http://schemas.openxmlformats.org/officeDocument/2006/relationships/image" Target="../media/image229.wmf"/><Relationship Id="rId3" Type="http://schemas.openxmlformats.org/officeDocument/2006/relationships/oleObject" Target="../embeddings/oleObject210.bin"/><Relationship Id="rId21" Type="http://schemas.openxmlformats.org/officeDocument/2006/relationships/oleObject" Target="../embeddings/oleObject219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22.emf"/><Relationship Id="rId17" Type="http://schemas.openxmlformats.org/officeDocument/2006/relationships/oleObject" Target="../embeddings/oleObject217.bin"/><Relationship Id="rId25" Type="http://schemas.openxmlformats.org/officeDocument/2006/relationships/oleObject" Target="../embeddings/oleObject22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4.emf"/><Relationship Id="rId20" Type="http://schemas.openxmlformats.org/officeDocument/2006/relationships/image" Target="../media/image226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19.emf"/><Relationship Id="rId11" Type="http://schemas.openxmlformats.org/officeDocument/2006/relationships/oleObject" Target="../embeddings/oleObject214.bin"/><Relationship Id="rId24" Type="http://schemas.openxmlformats.org/officeDocument/2006/relationships/image" Target="../media/image228.wmf"/><Relationship Id="rId5" Type="http://schemas.openxmlformats.org/officeDocument/2006/relationships/oleObject" Target="../embeddings/oleObject211.bin"/><Relationship Id="rId15" Type="http://schemas.openxmlformats.org/officeDocument/2006/relationships/oleObject" Target="../embeddings/oleObject216.bin"/><Relationship Id="rId23" Type="http://schemas.openxmlformats.org/officeDocument/2006/relationships/oleObject" Target="../embeddings/oleObject220.bin"/><Relationship Id="rId28" Type="http://schemas.openxmlformats.org/officeDocument/2006/relationships/image" Target="../media/image230.wmf"/><Relationship Id="rId10" Type="http://schemas.openxmlformats.org/officeDocument/2006/relationships/image" Target="../media/image221.emf"/><Relationship Id="rId19" Type="http://schemas.openxmlformats.org/officeDocument/2006/relationships/oleObject" Target="../embeddings/oleObject218.bin"/><Relationship Id="rId4" Type="http://schemas.openxmlformats.org/officeDocument/2006/relationships/image" Target="../media/image218.emf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23.emf"/><Relationship Id="rId22" Type="http://schemas.openxmlformats.org/officeDocument/2006/relationships/image" Target="../media/image227.wmf"/><Relationship Id="rId27" Type="http://schemas.openxmlformats.org/officeDocument/2006/relationships/oleObject" Target="../embeddings/oleObject2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1.emf"/><Relationship Id="rId3" Type="http://schemas.openxmlformats.org/officeDocument/2006/relationships/oleObject" Target="../embeddings/oleObject23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9.emf"/><Relationship Id="rId2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1.emf"/><Relationship Id="rId26" Type="http://schemas.openxmlformats.org/officeDocument/2006/relationships/image" Target="../media/image45.emf"/><Relationship Id="rId39" Type="http://schemas.openxmlformats.org/officeDocument/2006/relationships/oleObject" Target="../embeddings/oleObject51.bin"/><Relationship Id="rId21" Type="http://schemas.openxmlformats.org/officeDocument/2006/relationships/oleObject" Target="../embeddings/oleObject42.bin"/><Relationship Id="rId34" Type="http://schemas.openxmlformats.org/officeDocument/2006/relationships/image" Target="../media/image49.emf"/><Relationship Id="rId42" Type="http://schemas.openxmlformats.org/officeDocument/2006/relationships/image" Target="../media/image53.emf"/><Relationship Id="rId47" Type="http://schemas.openxmlformats.org/officeDocument/2006/relationships/oleObject" Target="../embeddings/oleObject55.bin"/><Relationship Id="rId50" Type="http://schemas.openxmlformats.org/officeDocument/2006/relationships/image" Target="../media/image58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emf"/><Relationship Id="rId29" Type="http://schemas.openxmlformats.org/officeDocument/2006/relationships/oleObject" Target="../embeddings/oleObject46.bin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44.emf"/><Relationship Id="rId32" Type="http://schemas.openxmlformats.org/officeDocument/2006/relationships/image" Target="../media/image48.emf"/><Relationship Id="rId37" Type="http://schemas.openxmlformats.org/officeDocument/2006/relationships/oleObject" Target="../embeddings/oleObject50.bin"/><Relationship Id="rId40" Type="http://schemas.openxmlformats.org/officeDocument/2006/relationships/image" Target="../media/image52.emf"/><Relationship Id="rId45" Type="http://schemas.openxmlformats.org/officeDocument/2006/relationships/oleObject" Target="../embeddings/oleObject54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46.emf"/><Relationship Id="rId36" Type="http://schemas.openxmlformats.org/officeDocument/2006/relationships/image" Target="../media/image50.emf"/><Relationship Id="rId49" Type="http://schemas.openxmlformats.org/officeDocument/2006/relationships/image" Target="../media/image57.png"/><Relationship Id="rId10" Type="http://schemas.openxmlformats.org/officeDocument/2006/relationships/image" Target="../media/image37.emf"/><Relationship Id="rId19" Type="http://schemas.openxmlformats.org/officeDocument/2006/relationships/oleObject" Target="../embeddings/oleObject41.bin"/><Relationship Id="rId31" Type="http://schemas.openxmlformats.org/officeDocument/2006/relationships/oleObject" Target="../embeddings/oleObject47.bin"/><Relationship Id="rId44" Type="http://schemas.openxmlformats.org/officeDocument/2006/relationships/image" Target="../media/image54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9.emf"/><Relationship Id="rId22" Type="http://schemas.openxmlformats.org/officeDocument/2006/relationships/image" Target="../media/image43.emf"/><Relationship Id="rId27" Type="http://schemas.openxmlformats.org/officeDocument/2006/relationships/oleObject" Target="../embeddings/oleObject45.bin"/><Relationship Id="rId30" Type="http://schemas.openxmlformats.org/officeDocument/2006/relationships/image" Target="../media/image47.emf"/><Relationship Id="rId35" Type="http://schemas.openxmlformats.org/officeDocument/2006/relationships/oleObject" Target="../embeddings/oleObject49.bin"/><Relationship Id="rId43" Type="http://schemas.openxmlformats.org/officeDocument/2006/relationships/oleObject" Target="../embeddings/oleObject53.bin"/><Relationship Id="rId48" Type="http://schemas.openxmlformats.org/officeDocument/2006/relationships/image" Target="../media/image56.emf"/><Relationship Id="rId8" Type="http://schemas.openxmlformats.org/officeDocument/2006/relationships/image" Target="../media/image36.emf"/><Relationship Id="rId3" Type="http://schemas.openxmlformats.org/officeDocument/2006/relationships/oleObject" Target="../embeddings/oleObject33.bin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51.emf"/><Relationship Id="rId46" Type="http://schemas.openxmlformats.org/officeDocument/2006/relationships/image" Target="../media/image55.emf"/><Relationship Id="rId20" Type="http://schemas.openxmlformats.org/officeDocument/2006/relationships/image" Target="../media/image42.emf"/><Relationship Id="rId41" Type="http://schemas.openxmlformats.org/officeDocument/2006/relationships/oleObject" Target="../embeddings/oleObject5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62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6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3.w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7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827088" y="549275"/>
            <a:ext cx="691356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3</a:t>
            </a:r>
            <a:endParaRPr kumimoji="1" lang="en-US" altLang="zh-CN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50825" y="1700213"/>
            <a:ext cx="874871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方正舒体" pitchFamily="2" charset="-122"/>
                <a:cs typeface="Times New Roman" pitchFamily="18" charset="0"/>
              </a:rPr>
              <a:t>WORK AND ENERGY</a:t>
            </a:r>
          </a:p>
        </p:txBody>
      </p:sp>
      <p:pic>
        <p:nvPicPr>
          <p:cNvPr id="3076" name="Picture 13" descr="1980nucl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9071"/>
          <a:stretch>
            <a:fillRect/>
          </a:stretch>
        </p:blipFill>
        <p:spPr bwMode="auto">
          <a:xfrm>
            <a:off x="2051050" y="2924175"/>
            <a:ext cx="4822825" cy="3606800"/>
          </a:xfrm>
          <a:prstGeom prst="rect">
            <a:avLst/>
          </a:prstGeom>
          <a:noFill/>
          <a:ln w="381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Text Box 2"/>
          <p:cNvSpPr txBox="1">
            <a:spLocks noChangeArrowheads="1"/>
          </p:cNvSpPr>
          <p:nvPr/>
        </p:nvSpPr>
        <p:spPr bwMode="auto">
          <a:xfrm>
            <a:off x="395288" y="476250"/>
            <a:ext cx="2930525" cy="51911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几种常见的势能</a:t>
            </a:r>
          </a:p>
        </p:txBody>
      </p:sp>
      <p:graphicFrame>
        <p:nvGraphicFramePr>
          <p:cNvPr id="555011" name="Object 3"/>
          <p:cNvGraphicFramePr>
            <a:graphicFrameLocks/>
          </p:cNvGraphicFramePr>
          <p:nvPr/>
        </p:nvGraphicFramePr>
        <p:xfrm>
          <a:off x="900113" y="1341438"/>
          <a:ext cx="21066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9" name="Equation" r:id="rId3" imgW="2010003" imgH="590453" progId="Equation.3">
                  <p:embed/>
                </p:oleObj>
              </mc:Choice>
              <mc:Fallback>
                <p:oleObj name="Equation" r:id="rId3" imgW="2010003" imgH="59045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2106612" cy="685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12" name="Text Box 4"/>
          <p:cNvSpPr txBox="1">
            <a:spLocks noChangeArrowheads="1"/>
          </p:cNvSpPr>
          <p:nvPr/>
        </p:nvSpPr>
        <p:spPr bwMode="auto">
          <a:xfrm>
            <a:off x="3203575" y="1557338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（势能定义）</a:t>
            </a:r>
          </a:p>
        </p:txBody>
      </p:sp>
      <p:sp>
        <p:nvSpPr>
          <p:cNvPr id="555013" name="Text Box 5"/>
          <p:cNvSpPr txBox="1">
            <a:spLocks noChangeArrowheads="1"/>
          </p:cNvSpPr>
          <p:nvPr/>
        </p:nvSpPr>
        <p:spPr bwMode="auto">
          <a:xfrm>
            <a:off x="476250" y="2357438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重力势能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651500" y="1657350"/>
            <a:ext cx="2849563" cy="2459038"/>
            <a:chOff x="3424" y="1397"/>
            <a:chExt cx="1795" cy="1549"/>
          </a:xfrm>
        </p:grpSpPr>
        <p:sp>
          <p:nvSpPr>
            <p:cNvPr id="13342" name="Line 7"/>
            <p:cNvSpPr>
              <a:spLocks noChangeShapeType="1"/>
            </p:cNvSpPr>
            <p:nvPr/>
          </p:nvSpPr>
          <p:spPr bwMode="auto">
            <a:xfrm>
              <a:off x="3888" y="2416"/>
              <a:ext cx="1248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Line 8"/>
            <p:cNvSpPr>
              <a:spLocks noChangeShapeType="1"/>
            </p:cNvSpPr>
            <p:nvPr/>
          </p:nvSpPr>
          <p:spPr bwMode="auto">
            <a:xfrm flipH="1">
              <a:off x="3649" y="2405"/>
              <a:ext cx="240" cy="48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Line 9"/>
            <p:cNvSpPr>
              <a:spLocks noChangeShapeType="1"/>
            </p:cNvSpPr>
            <p:nvPr/>
          </p:nvSpPr>
          <p:spPr bwMode="auto">
            <a:xfrm flipV="1">
              <a:off x="3888" y="1456"/>
              <a:ext cx="0" cy="96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Text Box 10"/>
            <p:cNvSpPr txBox="1">
              <a:spLocks noChangeArrowheads="1"/>
            </p:cNvSpPr>
            <p:nvPr/>
          </p:nvSpPr>
          <p:spPr bwMode="auto">
            <a:xfrm>
              <a:off x="3424" y="265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346" name="Text Box 11"/>
            <p:cNvSpPr txBox="1">
              <a:spLocks noChangeArrowheads="1"/>
            </p:cNvSpPr>
            <p:nvPr/>
          </p:nvSpPr>
          <p:spPr bwMode="auto">
            <a:xfrm>
              <a:off x="5018" y="2073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347" name="Text Box 12"/>
            <p:cNvSpPr txBox="1">
              <a:spLocks noChangeArrowheads="1"/>
            </p:cNvSpPr>
            <p:nvPr/>
          </p:nvSpPr>
          <p:spPr bwMode="auto">
            <a:xfrm>
              <a:off x="3660" y="1397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3348" name="Text Box 13"/>
            <p:cNvSpPr txBox="1">
              <a:spLocks noChangeArrowheads="1"/>
            </p:cNvSpPr>
            <p:nvPr/>
          </p:nvSpPr>
          <p:spPr bwMode="auto">
            <a:xfrm>
              <a:off x="3804" y="240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5022" name="Oval 14"/>
          <p:cNvSpPr>
            <a:spLocks noChangeArrowheads="1"/>
          </p:cNvSpPr>
          <p:nvPr/>
        </p:nvSpPr>
        <p:spPr bwMode="auto">
          <a:xfrm>
            <a:off x="7624763" y="3910013"/>
            <a:ext cx="76200" cy="76200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55023" name="Object 15"/>
          <p:cNvGraphicFramePr>
            <a:graphicFrameLocks/>
          </p:cNvGraphicFramePr>
          <p:nvPr/>
        </p:nvGraphicFramePr>
        <p:xfrm>
          <a:off x="6788150" y="4019550"/>
          <a:ext cx="15541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" name="Equation" r:id="rId5" imgW="1847622" imgH="333375" progId="Equation.3">
                  <p:embed/>
                </p:oleObj>
              </mc:Choice>
              <mc:Fallback>
                <p:oleObj name="Equation" r:id="rId5" imgW="1847622" imgH="33337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4019550"/>
                        <a:ext cx="155416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24" name="Freeform 16"/>
          <p:cNvSpPr>
            <a:spLocks/>
          </p:cNvSpPr>
          <p:nvPr/>
        </p:nvSpPr>
        <p:spPr bwMode="auto">
          <a:xfrm>
            <a:off x="6845300" y="2386013"/>
            <a:ext cx="952500" cy="1524000"/>
          </a:xfrm>
          <a:custGeom>
            <a:avLst/>
            <a:gdLst>
              <a:gd name="T0" fmla="*/ 2147483646 w 600"/>
              <a:gd name="T1" fmla="*/ 2147483646 h 960"/>
              <a:gd name="T2" fmla="*/ 2147483646 w 600"/>
              <a:gd name="T3" fmla="*/ 2147483646 h 960"/>
              <a:gd name="T4" fmla="*/ 2147483646 w 600"/>
              <a:gd name="T5" fmla="*/ 2147483646 h 960"/>
              <a:gd name="T6" fmla="*/ 0 w 600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600"/>
              <a:gd name="T13" fmla="*/ 0 h 960"/>
              <a:gd name="T14" fmla="*/ 600 w 600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0" h="960">
                <a:moveTo>
                  <a:pt x="528" y="960"/>
                </a:moveTo>
                <a:cubicBezTo>
                  <a:pt x="564" y="832"/>
                  <a:pt x="600" y="704"/>
                  <a:pt x="576" y="576"/>
                </a:cubicBezTo>
                <a:cubicBezTo>
                  <a:pt x="552" y="448"/>
                  <a:pt x="480" y="288"/>
                  <a:pt x="384" y="192"/>
                </a:cubicBezTo>
                <a:cubicBezTo>
                  <a:pt x="288" y="96"/>
                  <a:pt x="144" y="48"/>
                  <a:pt x="0" y="0"/>
                </a:cubicBezTo>
              </a:path>
            </a:pathLst>
          </a:custGeom>
          <a:noFill/>
          <a:ln w="28575">
            <a:solidFill>
              <a:srgbClr val="00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5025" name="Oval 17"/>
          <p:cNvSpPr>
            <a:spLocks noChangeArrowheads="1"/>
          </p:cNvSpPr>
          <p:nvPr/>
        </p:nvSpPr>
        <p:spPr bwMode="auto">
          <a:xfrm>
            <a:off x="6762750" y="2351088"/>
            <a:ext cx="76200" cy="76200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C000"/>
              </a:solidFill>
            </a:endParaRPr>
          </a:p>
        </p:txBody>
      </p:sp>
      <p:graphicFrame>
        <p:nvGraphicFramePr>
          <p:cNvPr id="555026" name="Object 18"/>
          <p:cNvGraphicFramePr>
            <a:graphicFrameLocks/>
          </p:cNvGraphicFramePr>
          <p:nvPr/>
        </p:nvGraphicFramePr>
        <p:xfrm>
          <a:off x="6711950" y="1885950"/>
          <a:ext cx="11588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1" name="Equation" r:id="rId7" imgW="1352680" imgH="295469" progId="Equation.3">
                  <p:embed/>
                </p:oleObj>
              </mc:Choice>
              <mc:Fallback>
                <p:oleObj name="Equation" r:id="rId7" imgW="1352680" imgH="295469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1885950"/>
                        <a:ext cx="115887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27" name="Line 19"/>
          <p:cNvSpPr>
            <a:spLocks noChangeShapeType="1"/>
          </p:cNvSpPr>
          <p:nvPr/>
        </p:nvSpPr>
        <p:spPr bwMode="auto">
          <a:xfrm>
            <a:off x="7454900" y="2690813"/>
            <a:ext cx="0" cy="795337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5028" name="Object 20"/>
          <p:cNvGraphicFramePr>
            <a:graphicFrameLocks noChangeAspect="1"/>
          </p:cNvGraphicFramePr>
          <p:nvPr/>
        </p:nvGraphicFramePr>
        <p:xfrm>
          <a:off x="7054850" y="3371850"/>
          <a:ext cx="292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2" name="Equation" r:id="rId9" imgW="199927" imgH="257078" progId="Equation.3">
                  <p:embed/>
                </p:oleObj>
              </mc:Choice>
              <mc:Fallback>
                <p:oleObj name="Equation" r:id="rId9" imgW="199927" imgH="25707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850" y="3371850"/>
                        <a:ext cx="2921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29" name="Object 21"/>
          <p:cNvGraphicFramePr>
            <a:graphicFrameLocks/>
          </p:cNvGraphicFramePr>
          <p:nvPr/>
        </p:nvGraphicFramePr>
        <p:xfrm>
          <a:off x="914400" y="3089275"/>
          <a:ext cx="23479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3" name="Equation" r:id="rId11" imgW="2257230" imgH="590453" progId="Equation.3">
                  <p:embed/>
                </p:oleObj>
              </mc:Choice>
              <mc:Fallback>
                <p:oleObj name="Equation" r:id="rId11" imgW="2257230" imgH="590453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89275"/>
                        <a:ext cx="23479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30" name="Object 22"/>
          <p:cNvGraphicFramePr>
            <a:graphicFrameLocks/>
          </p:cNvGraphicFramePr>
          <p:nvPr/>
        </p:nvGraphicFramePr>
        <p:xfrm>
          <a:off x="3352800" y="3335338"/>
          <a:ext cx="9001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4" name="Equation" r:id="rId13" imgW="809462" imgH="209453" progId="Equation.3">
                  <p:embed/>
                </p:oleObj>
              </mc:Choice>
              <mc:Fallback>
                <p:oleObj name="Equation" r:id="rId13" imgW="809462" imgH="209453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335338"/>
                        <a:ext cx="9001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31" name="Text Box 23"/>
          <p:cNvSpPr txBox="1">
            <a:spLocks noChangeArrowheads="1"/>
          </p:cNvSpPr>
          <p:nvPr/>
        </p:nvSpPr>
        <p:spPr bwMode="auto">
          <a:xfrm>
            <a:off x="827088" y="4005263"/>
            <a:ext cx="17446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55032" name="Text Box 24"/>
          <p:cNvSpPr txBox="1">
            <a:spLocks noChangeArrowheads="1"/>
          </p:cNvSpPr>
          <p:nvPr/>
        </p:nvSpPr>
        <p:spPr bwMode="auto">
          <a:xfrm>
            <a:off x="476250" y="4699000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弹性势能</a:t>
            </a:r>
            <a:r>
              <a:rPr kumimoji="1" lang="zh-CN" altLang="en-US" sz="2400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555033" name="Object 25"/>
          <p:cNvGraphicFramePr>
            <a:graphicFrameLocks/>
          </p:cNvGraphicFramePr>
          <p:nvPr/>
        </p:nvGraphicFramePr>
        <p:xfrm>
          <a:off x="1057275" y="5349875"/>
          <a:ext cx="218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5" name="Equation" r:id="rId15" imgW="2086073" imgH="590453" progId="Equation.3">
                  <p:embed/>
                </p:oleObj>
              </mc:Choice>
              <mc:Fallback>
                <p:oleObj name="Equation" r:id="rId15" imgW="2086073" imgH="590453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5349875"/>
                        <a:ext cx="218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5034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5011738"/>
            <a:ext cx="34131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115050" y="5051425"/>
            <a:ext cx="2546350" cy="696913"/>
            <a:chOff x="3852" y="3180"/>
            <a:chExt cx="1604" cy="439"/>
          </a:xfrm>
        </p:grpSpPr>
        <p:sp>
          <p:nvSpPr>
            <p:cNvPr id="13339" name="Line 28"/>
            <p:cNvSpPr>
              <a:spLocks noChangeShapeType="1"/>
            </p:cNvSpPr>
            <p:nvPr/>
          </p:nvSpPr>
          <p:spPr bwMode="auto">
            <a:xfrm>
              <a:off x="4006" y="3619"/>
              <a:ext cx="139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Text Box 29"/>
            <p:cNvSpPr txBox="1">
              <a:spLocks noChangeArrowheads="1"/>
            </p:cNvSpPr>
            <p:nvPr/>
          </p:nvSpPr>
          <p:spPr bwMode="auto">
            <a:xfrm>
              <a:off x="3852" y="31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3341" name="Text Box 30"/>
            <p:cNvSpPr txBox="1">
              <a:spLocks noChangeArrowheads="1"/>
            </p:cNvSpPr>
            <p:nvPr/>
          </p:nvSpPr>
          <p:spPr bwMode="auto">
            <a:xfrm>
              <a:off x="5244" y="322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555039" name="Line 31"/>
          <p:cNvSpPr>
            <a:spLocks noChangeShapeType="1"/>
          </p:cNvSpPr>
          <p:nvPr/>
        </p:nvSpPr>
        <p:spPr bwMode="auto">
          <a:xfrm flipH="1">
            <a:off x="6775450" y="5751513"/>
            <a:ext cx="762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5040" name="Object 32"/>
          <p:cNvGraphicFramePr>
            <a:graphicFrameLocks/>
          </p:cNvGraphicFramePr>
          <p:nvPr/>
        </p:nvGraphicFramePr>
        <p:xfrm>
          <a:off x="6781800" y="5186363"/>
          <a:ext cx="3063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6" name="Equation" r:id="rId18" imgW="209680" imgH="247844" progId="Equation.3">
                  <p:embed/>
                </p:oleObj>
              </mc:Choice>
              <mc:Fallback>
                <p:oleObj name="Equation" r:id="rId18" imgW="209680" imgH="247844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186363"/>
                        <a:ext cx="3063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41" name="Object 33"/>
          <p:cNvGraphicFramePr>
            <a:graphicFrameLocks/>
          </p:cNvGraphicFramePr>
          <p:nvPr/>
        </p:nvGraphicFramePr>
        <p:xfrm>
          <a:off x="3295650" y="5268913"/>
          <a:ext cx="9890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7" name="Equation" r:id="rId20" imgW="895285" imgH="733328" progId="Equation.3">
                  <p:embed/>
                </p:oleObj>
              </mc:Choice>
              <mc:Fallback>
                <p:oleObj name="Equation" r:id="rId20" imgW="895285" imgH="733328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268913"/>
                        <a:ext cx="9890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42" name="Text Box 34"/>
          <p:cNvSpPr txBox="1">
            <a:spLocks noChangeArrowheads="1"/>
          </p:cNvSpPr>
          <p:nvPr/>
        </p:nvSpPr>
        <p:spPr bwMode="auto">
          <a:xfrm>
            <a:off x="955675" y="6092825"/>
            <a:ext cx="16716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2324100" y="4005263"/>
            <a:ext cx="26368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en-US" altLang="zh-CN" sz="2200" b="1" baseline="-250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所在的</a:t>
            </a:r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XOY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平面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2395538" y="6092825"/>
            <a:ext cx="3992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弹簧自然伸长时的</a:t>
            </a:r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点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55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0" grpId="0" animBg="1" autoUpdateAnimBg="0"/>
      <p:bldP spid="555012" grpId="0" autoUpdateAnimBg="0"/>
      <p:bldP spid="555013" grpId="0" autoUpdateAnimBg="0"/>
      <p:bldP spid="555022" grpId="0" animBg="1"/>
      <p:bldP spid="555024" grpId="0" animBg="1"/>
      <p:bldP spid="555025" grpId="0" animBg="1"/>
      <p:bldP spid="555027" grpId="0" animBg="1"/>
      <p:bldP spid="555031" grpId="0" autoUpdateAnimBg="0"/>
      <p:bldP spid="555032" grpId="0" autoUpdateAnimBg="0"/>
      <p:bldP spid="555039" grpId="0" animBg="1"/>
      <p:bldP spid="555042" grpId="0" autoUpdateAnimBg="0"/>
      <p:bldP spid="35" grpId="0" autoUpdateAnimBg="0"/>
      <p:bldP spid="3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Text Box 2"/>
          <p:cNvSpPr txBox="1">
            <a:spLocks noChangeArrowheads="1"/>
          </p:cNvSpPr>
          <p:nvPr/>
        </p:nvSpPr>
        <p:spPr bwMode="auto">
          <a:xfrm>
            <a:off x="476250" y="360363"/>
            <a:ext cx="247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万有引力势能</a:t>
            </a:r>
            <a:r>
              <a:rPr kumimoji="1" lang="zh-CN" altLang="en-US" sz="24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6035" name="Oval 3"/>
          <p:cNvSpPr>
            <a:spLocks noChangeArrowheads="1"/>
          </p:cNvSpPr>
          <p:nvPr/>
        </p:nvSpPr>
        <p:spPr bwMode="auto">
          <a:xfrm>
            <a:off x="6035675" y="1611313"/>
            <a:ext cx="228600" cy="228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36" name="Line 4"/>
          <p:cNvSpPr>
            <a:spLocks noChangeShapeType="1"/>
          </p:cNvSpPr>
          <p:nvPr/>
        </p:nvSpPr>
        <p:spPr bwMode="auto">
          <a:xfrm>
            <a:off x="6135688" y="1728788"/>
            <a:ext cx="24384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37" name="Oval 5"/>
          <p:cNvSpPr>
            <a:spLocks noChangeArrowheads="1"/>
          </p:cNvSpPr>
          <p:nvPr/>
        </p:nvSpPr>
        <p:spPr bwMode="auto">
          <a:xfrm>
            <a:off x="7635875" y="1652588"/>
            <a:ext cx="152400" cy="152400"/>
          </a:xfrm>
          <a:prstGeom prst="ellipse">
            <a:avLst/>
          </a:prstGeom>
          <a:solidFill>
            <a:srgbClr val="00FF99"/>
          </a:solidFill>
          <a:ln w="9525">
            <a:solidFill>
              <a:srgbClr val="00FF99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8304213" y="1068388"/>
            <a:ext cx="398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rgbClr val="FFFF66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5867400" y="1077913"/>
            <a:ext cx="70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9999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7467600" y="1119188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00FF99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41" name="Line 9"/>
          <p:cNvSpPr>
            <a:spLocks noChangeShapeType="1"/>
          </p:cNvSpPr>
          <p:nvPr/>
        </p:nvSpPr>
        <p:spPr bwMode="auto">
          <a:xfrm flipH="1">
            <a:off x="7102475" y="1728788"/>
            <a:ext cx="609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6042" name="Object 10"/>
          <p:cNvGraphicFramePr>
            <a:graphicFrameLocks/>
          </p:cNvGraphicFramePr>
          <p:nvPr/>
        </p:nvGraphicFramePr>
        <p:xfrm>
          <a:off x="7123113" y="1900238"/>
          <a:ext cx="306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6" name="Equation" r:id="rId3" imgW="209680" imgH="247844" progId="Equation.3">
                  <p:embed/>
                </p:oleObj>
              </mc:Choice>
              <mc:Fallback>
                <p:oleObj name="Equation" r:id="rId3" imgW="209680" imgH="247844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13" y="1900238"/>
                        <a:ext cx="306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43" name="Oval 11"/>
          <p:cNvSpPr>
            <a:spLocks noChangeArrowheads="1"/>
          </p:cNvSpPr>
          <p:nvPr/>
        </p:nvSpPr>
        <p:spPr bwMode="auto">
          <a:xfrm>
            <a:off x="5830888" y="1436688"/>
            <a:ext cx="609600" cy="6096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4" name="Oval 12"/>
          <p:cNvSpPr>
            <a:spLocks noChangeArrowheads="1"/>
          </p:cNvSpPr>
          <p:nvPr/>
        </p:nvSpPr>
        <p:spPr bwMode="auto">
          <a:xfrm>
            <a:off x="5602288" y="1154113"/>
            <a:ext cx="10668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5" name="Oval 13"/>
          <p:cNvSpPr>
            <a:spLocks noChangeArrowheads="1"/>
          </p:cNvSpPr>
          <p:nvPr/>
        </p:nvSpPr>
        <p:spPr bwMode="auto">
          <a:xfrm>
            <a:off x="5221288" y="833438"/>
            <a:ext cx="1828800" cy="18288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5638800" y="26035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等势面</a:t>
            </a:r>
          </a:p>
        </p:txBody>
      </p:sp>
      <p:graphicFrame>
        <p:nvGraphicFramePr>
          <p:cNvPr id="556048" name="Object 16"/>
          <p:cNvGraphicFramePr>
            <a:graphicFrameLocks/>
          </p:cNvGraphicFramePr>
          <p:nvPr/>
        </p:nvGraphicFramePr>
        <p:xfrm>
          <a:off x="957263" y="831850"/>
          <a:ext cx="28448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7" name="Equation" r:id="rId5" imgW="2752660" imgH="733328" progId="Equation.3">
                  <p:embed/>
                </p:oleObj>
              </mc:Choice>
              <mc:Fallback>
                <p:oleObj name="Equation" r:id="rId5" imgW="2752660" imgH="733328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831850"/>
                        <a:ext cx="28448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9" name="Object 17"/>
          <p:cNvGraphicFramePr>
            <a:graphicFrameLocks/>
          </p:cNvGraphicFramePr>
          <p:nvPr/>
        </p:nvGraphicFramePr>
        <p:xfrm>
          <a:off x="1468438" y="1628775"/>
          <a:ext cx="1447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8" name="Equation" r:id="rId7" imgW="1352680" imgH="733328" progId="Equation.3">
                  <p:embed/>
                </p:oleObj>
              </mc:Choice>
              <mc:Fallback>
                <p:oleObj name="Equation" r:id="rId7" imgW="1352680" imgH="733328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1628775"/>
                        <a:ext cx="1447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882650" y="2422525"/>
            <a:ext cx="1744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56051" name="Rectangle 19"/>
          <p:cNvSpPr>
            <a:spLocks noChangeArrowheads="1"/>
          </p:cNvSpPr>
          <p:nvPr/>
        </p:nvSpPr>
        <p:spPr bwMode="auto">
          <a:xfrm>
            <a:off x="323850" y="2968625"/>
            <a:ext cx="203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</a:rPr>
              <a:t>1</a:t>
            </a:r>
            <a:endParaRPr kumimoji="1" lang="zh-CN" altLang="en-US" sz="2400" b="1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6052" name="Text Box 20"/>
          <p:cNvSpPr txBox="1">
            <a:spLocks noChangeArrowheads="1"/>
          </p:cNvSpPr>
          <p:nvPr/>
        </p:nvSpPr>
        <p:spPr bwMode="auto">
          <a:xfrm>
            <a:off x="922338" y="2971800"/>
            <a:ext cx="797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在质量为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、半径为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、密度为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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的球体的万有引力场中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6053" name="Text Box 21"/>
          <p:cNvSpPr txBox="1">
            <a:spLocks noChangeArrowheads="1"/>
          </p:cNvSpPr>
          <p:nvPr/>
        </p:nvSpPr>
        <p:spPr bwMode="auto">
          <a:xfrm>
            <a:off x="323850" y="3455988"/>
            <a:ext cx="84248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00FFFF"/>
                </a:solidFill>
                <a:latin typeface="宋体" panose="02010600030101010101" pitchFamily="2" charset="-122"/>
              </a:rPr>
              <a:t>求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球外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的万有引力势能；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球内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的万有引力势能</a:t>
            </a:r>
          </a:p>
        </p:txBody>
      </p:sp>
      <p:sp>
        <p:nvSpPr>
          <p:cNvPr id="556054" name="Text Box 22"/>
          <p:cNvSpPr txBox="1">
            <a:spLocks noChangeArrowheads="1"/>
          </p:cNvSpPr>
          <p:nvPr/>
        </p:nvSpPr>
        <p:spPr bwMode="auto">
          <a:xfrm>
            <a:off x="395288" y="4437063"/>
            <a:ext cx="8280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00FFFF"/>
                </a:solidFill>
                <a:latin typeface="宋体" panose="02010600030101010101" pitchFamily="2" charset="-122"/>
              </a:rPr>
              <a:t>解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）质点在球外任一点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，与球心距离为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</a:p>
        </p:txBody>
      </p:sp>
      <p:graphicFrame>
        <p:nvGraphicFramePr>
          <p:cNvPr id="556055" name="Object 23"/>
          <p:cNvGraphicFramePr>
            <a:graphicFrameLocks/>
          </p:cNvGraphicFramePr>
          <p:nvPr/>
        </p:nvGraphicFramePr>
        <p:xfrm>
          <a:off x="3708400" y="5013325"/>
          <a:ext cx="14954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9" name="公式" r:id="rId9" imgW="1399980" imgH="628844" progId="Equation.3">
                  <p:embed/>
                </p:oleObj>
              </mc:Choice>
              <mc:Fallback>
                <p:oleObj name="公式" r:id="rId9" imgW="1399980" imgH="628844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13325"/>
                        <a:ext cx="14954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56" name="Object 24"/>
          <p:cNvGraphicFramePr>
            <a:graphicFrameLocks/>
          </p:cNvGraphicFramePr>
          <p:nvPr/>
        </p:nvGraphicFramePr>
        <p:xfrm>
          <a:off x="750888" y="5699125"/>
          <a:ext cx="4049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0" name="Equation" r:id="rId11" imgW="3952712" imgH="733328" progId="Equation.3">
                  <p:embed/>
                </p:oleObj>
              </mc:Choice>
              <mc:Fallback>
                <p:oleObj name="Equation" r:id="rId11" imgW="3952712" imgH="733328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5699125"/>
                        <a:ext cx="4049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57" name="Oval 25"/>
          <p:cNvSpPr>
            <a:spLocks noChangeArrowheads="1"/>
          </p:cNvSpPr>
          <p:nvPr/>
        </p:nvSpPr>
        <p:spPr bwMode="auto">
          <a:xfrm>
            <a:off x="5678488" y="4924425"/>
            <a:ext cx="1601787" cy="160020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99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9966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556058" name="Text Box 26"/>
          <p:cNvSpPr txBox="1">
            <a:spLocks noChangeArrowheads="1"/>
          </p:cNvSpPr>
          <p:nvPr/>
        </p:nvSpPr>
        <p:spPr bwMode="auto">
          <a:xfrm>
            <a:off x="5364163" y="6092825"/>
            <a:ext cx="62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59" name="Line 27"/>
          <p:cNvSpPr>
            <a:spLocks noChangeShapeType="1"/>
          </p:cNvSpPr>
          <p:nvPr/>
        </p:nvSpPr>
        <p:spPr bwMode="auto">
          <a:xfrm flipV="1">
            <a:off x="6470650" y="5135563"/>
            <a:ext cx="568325" cy="568325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60" name="Text Box 28"/>
          <p:cNvSpPr txBox="1">
            <a:spLocks noChangeArrowheads="1"/>
          </p:cNvSpPr>
          <p:nvPr/>
        </p:nvSpPr>
        <p:spPr bwMode="auto">
          <a:xfrm>
            <a:off x="6405563" y="50482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56061" name="Line 29"/>
          <p:cNvSpPr>
            <a:spLocks noChangeShapeType="1"/>
          </p:cNvSpPr>
          <p:nvPr/>
        </p:nvSpPr>
        <p:spPr bwMode="auto">
          <a:xfrm>
            <a:off x="6472238" y="5703888"/>
            <a:ext cx="2133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62" name="Text Box 30"/>
          <p:cNvSpPr txBox="1">
            <a:spLocks noChangeArrowheads="1"/>
          </p:cNvSpPr>
          <p:nvPr/>
        </p:nvSpPr>
        <p:spPr bwMode="auto">
          <a:xfrm>
            <a:off x="8405813" y="58039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556063" name="Oval 31"/>
          <p:cNvSpPr>
            <a:spLocks noChangeArrowheads="1"/>
          </p:cNvSpPr>
          <p:nvPr/>
        </p:nvSpPr>
        <p:spPr bwMode="auto">
          <a:xfrm>
            <a:off x="7964488" y="56689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64" name="Text Box 32"/>
          <p:cNvSpPr txBox="1">
            <a:spLocks noChangeArrowheads="1"/>
          </p:cNvSpPr>
          <p:nvPr/>
        </p:nvSpPr>
        <p:spPr bwMode="auto">
          <a:xfrm>
            <a:off x="7796213" y="515302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65" name="Text Box 33"/>
          <p:cNvSpPr txBox="1">
            <a:spLocks noChangeArrowheads="1"/>
          </p:cNvSpPr>
          <p:nvPr/>
        </p:nvSpPr>
        <p:spPr bwMode="auto">
          <a:xfrm>
            <a:off x="6180138" y="57102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2324100" y="2435225"/>
            <a:ext cx="13128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无穷远处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684213" y="5157788"/>
            <a:ext cx="2978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取无穷远处为势能零点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6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55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55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55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5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9" dur="500"/>
                                        <p:tgtEl>
                                          <p:spTgt spid="55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5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4" grpId="0" autoUpdateAnimBg="0"/>
      <p:bldP spid="556035" grpId="0" animBg="1"/>
      <p:bldP spid="556036" grpId="0" animBg="1"/>
      <p:bldP spid="556037" grpId="0" animBg="1"/>
      <p:bldP spid="556038" grpId="0" autoUpdateAnimBg="0"/>
      <p:bldP spid="556039" grpId="0" autoUpdateAnimBg="0"/>
      <p:bldP spid="556040" grpId="0" autoUpdateAnimBg="0"/>
      <p:bldP spid="556041" grpId="0" animBg="1"/>
      <p:bldP spid="556043" grpId="0" animBg="1"/>
      <p:bldP spid="556044" grpId="0" animBg="1"/>
      <p:bldP spid="556045" grpId="0" animBg="1"/>
      <p:bldP spid="556046" grpId="0" autoUpdateAnimBg="0"/>
      <p:bldP spid="556050" grpId="0" autoUpdateAnimBg="0"/>
      <p:bldP spid="556051" grpId="0" autoUpdateAnimBg="0"/>
      <p:bldP spid="556052" grpId="0" autoUpdateAnimBg="0"/>
      <p:bldP spid="556053" grpId="0" autoUpdateAnimBg="0"/>
      <p:bldP spid="556054" grpId="0" autoUpdateAnimBg="0"/>
      <p:bldP spid="556057" grpId="0" animBg="1" autoUpdateAnimBg="0"/>
      <p:bldP spid="556058" grpId="0" autoUpdateAnimBg="0"/>
      <p:bldP spid="556059" grpId="0" animBg="1"/>
      <p:bldP spid="556060" grpId="0" autoUpdateAnimBg="0"/>
      <p:bldP spid="556061" grpId="0" animBg="1"/>
      <p:bldP spid="556062" grpId="0" autoUpdateAnimBg="0"/>
      <p:bldP spid="556063" grpId="0" animBg="1"/>
      <p:bldP spid="556064" grpId="0" autoUpdateAnimBg="0"/>
      <p:bldP spid="556065" grpId="0" autoUpdateAnimBg="0"/>
      <p:bldP spid="33" grpId="0" autoUpdateAnimBg="0"/>
      <p:bldP spid="3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72125" y="660400"/>
            <a:ext cx="3392488" cy="1770063"/>
            <a:chOff x="3340" y="325"/>
            <a:chExt cx="2137" cy="1115"/>
          </a:xfrm>
        </p:grpSpPr>
        <p:grpSp>
          <p:nvGrpSpPr>
            <p:cNvPr id="15374" name="Group 3"/>
            <p:cNvGrpSpPr>
              <a:grpSpLocks/>
            </p:cNvGrpSpPr>
            <p:nvPr/>
          </p:nvGrpSpPr>
          <p:grpSpPr bwMode="auto">
            <a:xfrm>
              <a:off x="3340" y="325"/>
              <a:ext cx="2137" cy="1115"/>
              <a:chOff x="3340" y="325"/>
              <a:chExt cx="2137" cy="1115"/>
            </a:xfrm>
          </p:grpSpPr>
          <p:sp>
            <p:nvSpPr>
              <p:cNvPr id="15376" name="Oval 4"/>
              <p:cNvSpPr>
                <a:spLocks noChangeArrowheads="1"/>
              </p:cNvSpPr>
              <p:nvPr/>
            </p:nvSpPr>
            <p:spPr bwMode="auto">
              <a:xfrm>
                <a:off x="3547" y="432"/>
                <a:ext cx="1009" cy="1008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9966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9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7" name="Line 5"/>
              <p:cNvSpPr>
                <a:spLocks noChangeShapeType="1"/>
              </p:cNvSpPr>
              <p:nvPr/>
            </p:nvSpPr>
            <p:spPr bwMode="auto">
              <a:xfrm flipV="1">
                <a:off x="4046" y="565"/>
                <a:ext cx="358" cy="358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8" name="Text Box 6"/>
              <p:cNvSpPr txBox="1">
                <a:spLocks noChangeArrowheads="1"/>
              </p:cNvSpPr>
              <p:nvPr/>
            </p:nvSpPr>
            <p:spPr bwMode="auto">
              <a:xfrm>
                <a:off x="4009" y="51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15379" name="Line 7"/>
              <p:cNvSpPr>
                <a:spLocks noChangeShapeType="1"/>
              </p:cNvSpPr>
              <p:nvPr/>
            </p:nvSpPr>
            <p:spPr bwMode="auto">
              <a:xfrm>
                <a:off x="4068" y="923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0" name="Text Box 8"/>
              <p:cNvSpPr txBox="1">
                <a:spLocks noChangeArrowheads="1"/>
              </p:cNvSpPr>
              <p:nvPr/>
            </p:nvSpPr>
            <p:spPr bwMode="auto">
              <a:xfrm>
                <a:off x="5265" y="98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5381" name="Text Box 9"/>
              <p:cNvSpPr txBox="1">
                <a:spLocks noChangeArrowheads="1"/>
              </p:cNvSpPr>
              <p:nvPr/>
            </p:nvSpPr>
            <p:spPr bwMode="auto">
              <a:xfrm>
                <a:off x="3340" y="325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66FFFF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15375" name="Text Box 10"/>
            <p:cNvSpPr txBox="1">
              <a:spLocks noChangeArrowheads="1"/>
            </p:cNvSpPr>
            <p:nvPr/>
          </p:nvSpPr>
          <p:spPr bwMode="auto">
            <a:xfrm>
              <a:off x="3905" y="87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7067" name="Text Box 11"/>
          <p:cNvSpPr txBox="1">
            <a:spLocks noChangeArrowheads="1"/>
          </p:cNvSpPr>
          <p:nvPr/>
        </p:nvSpPr>
        <p:spPr bwMode="auto">
          <a:xfrm>
            <a:off x="758825" y="395288"/>
            <a:ext cx="4460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质点在球内任一点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，与  球心距离为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endParaRPr kumimoji="1" lang="en-US" altLang="zh-CN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57069" name="Object 13"/>
          <p:cNvGraphicFramePr>
            <a:graphicFrameLocks/>
          </p:cNvGraphicFramePr>
          <p:nvPr/>
        </p:nvGraphicFramePr>
        <p:xfrm>
          <a:off x="1116013" y="3284538"/>
          <a:ext cx="5219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6" name="Equation" r:id="rId3" imgW="5124483" imgH="733328" progId="Equation.3">
                  <p:embed/>
                </p:oleObj>
              </mc:Choice>
              <mc:Fallback>
                <p:oleObj name="Equation" r:id="rId3" imgW="5124483" imgH="733328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4538"/>
                        <a:ext cx="5219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70" name="Oval 14"/>
          <p:cNvSpPr>
            <a:spLocks noChangeArrowheads="1"/>
          </p:cNvSpPr>
          <p:nvPr/>
        </p:nvSpPr>
        <p:spPr bwMode="auto">
          <a:xfrm>
            <a:off x="7129463" y="15509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7071" name="Text Box 15"/>
          <p:cNvSpPr txBox="1">
            <a:spLocks noChangeArrowheads="1"/>
          </p:cNvSpPr>
          <p:nvPr/>
        </p:nvSpPr>
        <p:spPr bwMode="auto">
          <a:xfrm>
            <a:off x="7107238" y="1111250"/>
            <a:ext cx="560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CC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7072" name="Oval 16"/>
          <p:cNvSpPr>
            <a:spLocks noChangeArrowheads="1"/>
          </p:cNvSpPr>
          <p:nvPr/>
        </p:nvSpPr>
        <p:spPr bwMode="auto">
          <a:xfrm>
            <a:off x="6259513" y="1149350"/>
            <a:ext cx="914400" cy="914400"/>
          </a:xfrm>
          <a:prstGeom prst="ellipse">
            <a:avLst/>
          </a:prstGeom>
          <a:noFill/>
          <a:ln w="28575">
            <a:solidFill>
              <a:srgbClr val="00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57073" name="Object 17"/>
          <p:cNvGraphicFramePr>
            <a:graphicFrameLocks/>
          </p:cNvGraphicFramePr>
          <p:nvPr/>
        </p:nvGraphicFramePr>
        <p:xfrm>
          <a:off x="1609725" y="5364163"/>
          <a:ext cx="27924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7" name="Equation" r:id="rId5" imgW="2695608" imgH="780953" progId="Equation.3">
                  <p:embed/>
                </p:oleObj>
              </mc:Choice>
              <mc:Fallback>
                <p:oleObj name="Equation" r:id="rId5" imgW="2695608" imgH="780953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5364163"/>
                        <a:ext cx="279241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074" name="Object 18"/>
          <p:cNvGraphicFramePr>
            <a:graphicFrameLocks/>
          </p:cNvGraphicFramePr>
          <p:nvPr/>
        </p:nvGraphicFramePr>
        <p:xfrm>
          <a:off x="1600200" y="4332288"/>
          <a:ext cx="41894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8" name="Equation" r:id="rId7" imgW="4095587" imgH="733328" progId="Equation.3">
                  <p:embed/>
                </p:oleObj>
              </mc:Choice>
              <mc:Fallback>
                <p:oleObj name="Equation" r:id="rId7" imgW="4095587" imgH="733328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332288"/>
                        <a:ext cx="41894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144652"/>
              </p:ext>
            </p:extLst>
          </p:nvPr>
        </p:nvGraphicFramePr>
        <p:xfrm>
          <a:off x="1116013" y="1484313"/>
          <a:ext cx="45815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9" name="Equation" r:id="rId9" imgW="2086073" imgH="333375" progId="Equation.DSMT4">
                  <p:embed/>
                </p:oleObj>
              </mc:Choice>
              <mc:Fallback>
                <p:oleObj name="Equation" r:id="rId9" imgW="2086073" imgH="333375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4581525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2" name="Object 22"/>
          <p:cNvGraphicFramePr>
            <a:graphicFrameLocks noChangeAspect="1"/>
          </p:cNvGraphicFramePr>
          <p:nvPr/>
        </p:nvGraphicFramePr>
        <p:xfrm>
          <a:off x="1116013" y="2349500"/>
          <a:ext cx="30241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0" name="Equation" r:id="rId11" imgW="1314645" imgH="333375" progId="Equation.DSMT4">
                  <p:embed/>
                </p:oleObj>
              </mc:Choice>
              <mc:Fallback>
                <p:oleObj name="Equation" r:id="rId11" imgW="1314645" imgH="333375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30241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3" name="Object 23"/>
          <p:cNvGraphicFramePr>
            <a:graphicFrameLocks noChangeAspect="1"/>
          </p:cNvGraphicFramePr>
          <p:nvPr/>
        </p:nvGraphicFramePr>
        <p:xfrm>
          <a:off x="4284663" y="2420938"/>
          <a:ext cx="4556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1" r:id="rId13" imgW="621766" imgH="1082199" progId="">
                  <p:embed/>
                </p:oleObj>
              </mc:Choice>
              <mc:Fallback>
                <p:oleObj r:id="rId13" imgW="621766" imgH="1082199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420938"/>
                        <a:ext cx="4556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4" name="Picture 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2636838"/>
            <a:ext cx="384651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FF99"/>
                    </a:gs>
                    <a:gs pos="100000">
                      <a:srgbClr val="477647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10226"/>
              </p:ext>
            </p:extLst>
          </p:nvPr>
        </p:nvGraphicFramePr>
        <p:xfrm>
          <a:off x="6671469" y="4330700"/>
          <a:ext cx="15335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2" name="Equation" r:id="rId16" imgW="698400" imgH="583920" progId="Equation.DSMT4">
                  <p:embed/>
                </p:oleObj>
              </mc:Choice>
              <mc:Fallback>
                <p:oleObj name="Equation" r:id="rId16" imgW="69840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469" y="4330700"/>
                        <a:ext cx="1533525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7" grpId="0" autoUpdateAnimBg="0"/>
      <p:bldP spid="557070" grpId="0" animBg="1"/>
      <p:bldP spid="557071" grpId="0" autoUpdateAnimBg="0"/>
      <p:bldP spid="5570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684213" y="987425"/>
            <a:ext cx="77755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（质点的势能与位置坐标的关系可以用图线表示出来）</a:t>
            </a:r>
          </a:p>
        </p:txBody>
      </p:sp>
      <p:sp>
        <p:nvSpPr>
          <p:cNvPr id="558083" name="Text Box 3"/>
          <p:cNvSpPr txBox="1">
            <a:spLocks noChangeArrowheads="1"/>
          </p:cNvSpPr>
          <p:nvPr/>
        </p:nvSpPr>
        <p:spPr bwMode="auto">
          <a:xfrm>
            <a:off x="214313" y="404813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势能曲线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4213" y="1943100"/>
            <a:ext cx="2522537" cy="1981200"/>
            <a:chOff x="518" y="288"/>
            <a:chExt cx="1589" cy="1248"/>
          </a:xfrm>
        </p:grpSpPr>
        <p:sp>
          <p:nvSpPr>
            <p:cNvPr id="16422" name="Line 5"/>
            <p:cNvSpPr>
              <a:spLocks noChangeShapeType="1"/>
            </p:cNvSpPr>
            <p:nvPr/>
          </p:nvSpPr>
          <p:spPr bwMode="auto">
            <a:xfrm>
              <a:off x="768" y="1296"/>
              <a:ext cx="1152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Line 6"/>
            <p:cNvSpPr>
              <a:spLocks noChangeShapeType="1"/>
            </p:cNvSpPr>
            <p:nvPr/>
          </p:nvSpPr>
          <p:spPr bwMode="auto">
            <a:xfrm flipV="1">
              <a:off x="864" y="336"/>
              <a:ext cx="0" cy="1056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Text Box 7"/>
            <p:cNvSpPr txBox="1">
              <a:spLocks noChangeArrowheads="1"/>
            </p:cNvSpPr>
            <p:nvPr/>
          </p:nvSpPr>
          <p:spPr bwMode="auto">
            <a:xfrm>
              <a:off x="1916" y="124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graphicFrame>
          <p:nvGraphicFramePr>
            <p:cNvPr id="16425" name="Object 8"/>
            <p:cNvGraphicFramePr>
              <a:graphicFrameLocks/>
            </p:cNvGraphicFramePr>
            <p:nvPr/>
          </p:nvGraphicFramePr>
          <p:xfrm>
            <a:off x="960" y="288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37" name="Equation" r:id="rId3" imgW="323785" imgH="323656" progId="Equation.3">
                    <p:embed/>
                  </p:oleObj>
                </mc:Choice>
                <mc:Fallback>
                  <p:oleObj name="Equation" r:id="rId3" imgW="323785" imgH="323656" progId="Equation.3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88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6" name="Text Box 9"/>
            <p:cNvSpPr txBox="1">
              <a:spLocks noChangeArrowheads="1"/>
            </p:cNvSpPr>
            <p:nvPr/>
          </p:nvSpPr>
          <p:spPr bwMode="auto">
            <a:xfrm>
              <a:off x="518" y="108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1042988" y="4699992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重力势能</a:t>
            </a:r>
          </a:p>
        </p:txBody>
      </p:sp>
      <p:sp>
        <p:nvSpPr>
          <p:cNvPr id="558091" name="Line 11"/>
          <p:cNvSpPr>
            <a:spLocks noChangeShapeType="1"/>
          </p:cNvSpPr>
          <p:nvPr/>
        </p:nvSpPr>
        <p:spPr bwMode="auto">
          <a:xfrm flipV="1">
            <a:off x="1081088" y="2025650"/>
            <a:ext cx="1676400" cy="16764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58093" name="Object 13"/>
          <p:cNvGraphicFramePr>
            <a:graphicFrameLocks/>
          </p:cNvGraphicFramePr>
          <p:nvPr/>
        </p:nvGraphicFramePr>
        <p:xfrm>
          <a:off x="5248275" y="3155950"/>
          <a:ext cx="442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8" name="Equation" r:id="rId5" imgW="352555" imgH="323656" progId="Equation.3">
                  <p:embed/>
                </p:oleObj>
              </mc:Choice>
              <mc:Fallback>
                <p:oleObj name="Equation" r:id="rId5" imgW="352555" imgH="323656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3155950"/>
                        <a:ext cx="442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3922713" y="4776788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弹性势能</a:t>
            </a:r>
          </a:p>
        </p:txBody>
      </p:sp>
      <p:pic>
        <p:nvPicPr>
          <p:cNvPr id="55809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2139950"/>
            <a:ext cx="873125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809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157413"/>
            <a:ext cx="8588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097" name="Line 17"/>
          <p:cNvSpPr>
            <a:spLocks noChangeShapeType="1"/>
          </p:cNvSpPr>
          <p:nvPr/>
        </p:nvSpPr>
        <p:spPr bwMode="auto">
          <a:xfrm>
            <a:off x="3816350" y="2476500"/>
            <a:ext cx="1524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3970338" y="19843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558099" name="Line 19"/>
          <p:cNvSpPr>
            <a:spLocks noChangeShapeType="1"/>
          </p:cNvSpPr>
          <p:nvPr/>
        </p:nvSpPr>
        <p:spPr bwMode="auto">
          <a:xfrm>
            <a:off x="5129213" y="2476500"/>
            <a:ext cx="0" cy="609600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8100" name="Line 20"/>
          <p:cNvSpPr>
            <a:spLocks noChangeShapeType="1"/>
          </p:cNvSpPr>
          <p:nvPr/>
        </p:nvSpPr>
        <p:spPr bwMode="auto">
          <a:xfrm>
            <a:off x="5129213" y="3086100"/>
            <a:ext cx="0" cy="5334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8101" name="Object 21"/>
          <p:cNvGraphicFramePr>
            <a:graphicFrameLocks/>
          </p:cNvGraphicFramePr>
          <p:nvPr/>
        </p:nvGraphicFramePr>
        <p:xfrm>
          <a:off x="4625975" y="2576513"/>
          <a:ext cx="4318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9" name="Equation" r:id="rId9" imgW="333538" imgH="333375" progId="Equation.3">
                  <p:embed/>
                </p:oleObj>
              </mc:Choice>
              <mc:Fallback>
                <p:oleObj name="Equation" r:id="rId9" imgW="333538" imgH="33337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2576513"/>
                        <a:ext cx="4318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3505200" y="1866900"/>
            <a:ext cx="2682875" cy="2192338"/>
            <a:chOff x="2304" y="240"/>
            <a:chExt cx="1690" cy="1381"/>
          </a:xfrm>
        </p:grpSpPr>
        <p:sp>
          <p:nvSpPr>
            <p:cNvPr id="16417" name="Line 23"/>
            <p:cNvSpPr>
              <a:spLocks noChangeShapeType="1"/>
            </p:cNvSpPr>
            <p:nvPr/>
          </p:nvSpPr>
          <p:spPr bwMode="auto">
            <a:xfrm>
              <a:off x="2304" y="1355"/>
              <a:ext cx="1488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Line 24"/>
            <p:cNvSpPr>
              <a:spLocks noChangeShapeType="1"/>
            </p:cNvSpPr>
            <p:nvPr/>
          </p:nvSpPr>
          <p:spPr bwMode="auto">
            <a:xfrm flipV="1">
              <a:off x="2976" y="347"/>
              <a:ext cx="0" cy="115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419" name="Object 25"/>
            <p:cNvGraphicFramePr>
              <a:graphicFrameLocks/>
            </p:cNvGraphicFramePr>
            <p:nvPr/>
          </p:nvGraphicFramePr>
          <p:xfrm>
            <a:off x="3036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0" name="Equation" r:id="rId11" imgW="323785" imgH="323656" progId="Equation.3">
                    <p:embed/>
                  </p:oleObj>
                </mc:Choice>
                <mc:Fallback>
                  <p:oleObj name="Equation" r:id="rId11" imgW="323785" imgH="323656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0" name="Text Box 26"/>
            <p:cNvSpPr txBox="1">
              <a:spLocks noChangeArrowheads="1"/>
            </p:cNvSpPr>
            <p:nvPr/>
          </p:nvSpPr>
          <p:spPr bwMode="auto">
            <a:xfrm>
              <a:off x="3782" y="133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21" name="Text Box 27"/>
            <p:cNvSpPr txBox="1">
              <a:spLocks noChangeArrowheads="1"/>
            </p:cNvSpPr>
            <p:nvPr/>
          </p:nvSpPr>
          <p:spPr bwMode="auto">
            <a:xfrm>
              <a:off x="2711" y="130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8109" name="Rectangle 29"/>
          <p:cNvSpPr>
            <a:spLocks noChangeArrowheads="1"/>
          </p:cNvSpPr>
          <p:nvPr/>
        </p:nvSpPr>
        <p:spPr bwMode="auto">
          <a:xfrm>
            <a:off x="6567488" y="48387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万有引力势能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415088" y="1801813"/>
            <a:ext cx="2362200" cy="2066925"/>
            <a:chOff x="4128" y="199"/>
            <a:chExt cx="1488" cy="1302"/>
          </a:xfrm>
        </p:grpSpPr>
        <p:graphicFrame>
          <p:nvGraphicFramePr>
            <p:cNvPr id="16412" name="Object 31"/>
            <p:cNvGraphicFramePr>
              <a:graphicFrameLocks/>
            </p:cNvGraphicFramePr>
            <p:nvPr/>
          </p:nvGraphicFramePr>
          <p:xfrm>
            <a:off x="4464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1" name="Equation" r:id="rId13" imgW="323785" imgH="323656" progId="Equation.3">
                    <p:embed/>
                  </p:oleObj>
                </mc:Choice>
                <mc:Fallback>
                  <p:oleObj name="Equation" r:id="rId13" imgW="323785" imgH="323656" progId="Equation.3">
                    <p:embed/>
                    <p:pic>
                      <p:nvPicPr>
                        <p:cNvPr id="0" name="Object 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3" name="Line 32"/>
            <p:cNvSpPr>
              <a:spLocks noChangeShapeType="1"/>
            </p:cNvSpPr>
            <p:nvPr/>
          </p:nvSpPr>
          <p:spPr bwMode="auto">
            <a:xfrm>
              <a:off x="4128" y="541"/>
              <a:ext cx="1344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Line 33"/>
            <p:cNvSpPr>
              <a:spLocks noChangeShapeType="1"/>
            </p:cNvSpPr>
            <p:nvPr/>
          </p:nvSpPr>
          <p:spPr bwMode="auto">
            <a:xfrm flipV="1">
              <a:off x="4368" y="349"/>
              <a:ext cx="0" cy="115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Text Box 34"/>
            <p:cNvSpPr txBox="1">
              <a:spLocks noChangeArrowheads="1"/>
            </p:cNvSpPr>
            <p:nvPr/>
          </p:nvSpPr>
          <p:spPr bwMode="auto">
            <a:xfrm>
              <a:off x="5318" y="199"/>
              <a:ext cx="2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16" name="Text Box 35"/>
            <p:cNvSpPr txBox="1">
              <a:spLocks noChangeArrowheads="1"/>
            </p:cNvSpPr>
            <p:nvPr/>
          </p:nvSpPr>
          <p:spPr bwMode="auto">
            <a:xfrm>
              <a:off x="4128" y="49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pic>
        <p:nvPicPr>
          <p:cNvPr id="558116" name="Picture 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2420938"/>
            <a:ext cx="1128712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118" name="Rectangle 38"/>
          <p:cNvSpPr>
            <a:spLocks noChangeArrowheads="1"/>
          </p:cNvSpPr>
          <p:nvPr/>
        </p:nvSpPr>
        <p:spPr bwMode="auto">
          <a:xfrm>
            <a:off x="3560273" y="5300661"/>
            <a:ext cx="19446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势能零点？</a:t>
            </a:r>
          </a:p>
        </p:txBody>
      </p:sp>
      <p:sp>
        <p:nvSpPr>
          <p:cNvPr id="558119" name="Rectangle 39"/>
          <p:cNvSpPr>
            <a:spLocks noChangeArrowheads="1"/>
          </p:cNvSpPr>
          <p:nvPr/>
        </p:nvSpPr>
        <p:spPr bwMode="auto">
          <a:xfrm>
            <a:off x="5116413" y="5313361"/>
            <a:ext cx="3168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保守力的大小？</a:t>
            </a:r>
          </a:p>
        </p:txBody>
      </p:sp>
      <p:sp>
        <p:nvSpPr>
          <p:cNvPr id="558120" name="Rectangle 40"/>
          <p:cNvSpPr>
            <a:spLocks noChangeArrowheads="1"/>
          </p:cNvSpPr>
          <p:nvPr/>
        </p:nvSpPr>
        <p:spPr bwMode="auto">
          <a:xfrm>
            <a:off x="7307956" y="5306289"/>
            <a:ext cx="146933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方向？</a:t>
            </a:r>
          </a:p>
        </p:txBody>
      </p:sp>
      <p:graphicFrame>
        <p:nvGraphicFramePr>
          <p:cNvPr id="3178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80150"/>
              </p:ext>
            </p:extLst>
          </p:nvPr>
        </p:nvGraphicFramePr>
        <p:xfrm>
          <a:off x="3252688" y="5866638"/>
          <a:ext cx="3727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2" name="Equation" r:id="rId16" imgW="1765080" imgH="266400" progId="Equation.DSMT4">
                  <p:embed/>
                </p:oleObj>
              </mc:Choice>
              <mc:Fallback>
                <p:oleObj name="Equation" r:id="rId16" imgW="1765080" imgH="2664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688" y="5866638"/>
                        <a:ext cx="37274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241362"/>
              </p:ext>
            </p:extLst>
          </p:nvPr>
        </p:nvGraphicFramePr>
        <p:xfrm>
          <a:off x="1867594" y="5947600"/>
          <a:ext cx="14493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3" name="Equation" r:id="rId18" imgW="672840" imgH="241200" progId="Equation.DSMT4">
                  <p:embed/>
                </p:oleObj>
              </mc:Choice>
              <mc:Fallback>
                <p:oleObj name="Equation" r:id="rId18" imgW="672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594" y="5947600"/>
                        <a:ext cx="14493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59333"/>
              </p:ext>
            </p:extLst>
          </p:nvPr>
        </p:nvGraphicFramePr>
        <p:xfrm>
          <a:off x="1090897" y="4123729"/>
          <a:ext cx="1308559" cy="558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4" name="Equation" r:id="rId20" imgW="622080" imgH="241200" progId="Equation.DSMT4">
                  <p:embed/>
                </p:oleObj>
              </mc:Choice>
              <mc:Fallback>
                <p:oleObj name="Equation" r:id="rId20" imgW="622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97" y="4123729"/>
                        <a:ext cx="1308559" cy="558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739628"/>
              </p:ext>
            </p:extLst>
          </p:nvPr>
        </p:nvGraphicFramePr>
        <p:xfrm>
          <a:off x="4015978" y="3993717"/>
          <a:ext cx="1243806" cy="785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5" name="Equation" r:id="rId22" imgW="685800" imgH="393480" progId="Equation.DSMT4">
                  <p:embed/>
                </p:oleObj>
              </mc:Choice>
              <mc:Fallback>
                <p:oleObj name="Equation" r:id="rId22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978" y="3993717"/>
                        <a:ext cx="1243806" cy="785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478913"/>
              </p:ext>
            </p:extLst>
          </p:nvPr>
        </p:nvGraphicFramePr>
        <p:xfrm>
          <a:off x="6732732" y="4063279"/>
          <a:ext cx="1682462" cy="8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6" name="Equation" r:id="rId24" imgW="876240" imgH="393480" progId="Equation.DSMT4">
                  <p:embed/>
                </p:oleObj>
              </mc:Choice>
              <mc:Fallback>
                <p:oleObj name="Equation" r:id="rId24" imgW="876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732" y="4063279"/>
                        <a:ext cx="1682462" cy="8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10"/>
          <p:cNvSpPr>
            <a:spLocks noChangeArrowheads="1"/>
          </p:cNvSpPr>
          <p:nvPr/>
        </p:nvSpPr>
        <p:spPr bwMode="auto">
          <a:xfrm>
            <a:off x="724181" y="5343599"/>
            <a:ext cx="3317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从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势能曲线能否得到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8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5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5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5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utoUpdateAnimBg="0"/>
      <p:bldP spid="558083" grpId="0" autoUpdateAnimBg="0"/>
      <p:bldP spid="558090" grpId="0" autoUpdateAnimBg="0"/>
      <p:bldP spid="558091" grpId="0" animBg="1"/>
      <p:bldP spid="558094" grpId="0" autoUpdateAnimBg="0"/>
      <p:bldP spid="558097" grpId="0" animBg="1"/>
      <p:bldP spid="558098" grpId="0" autoUpdateAnimBg="0"/>
      <p:bldP spid="558099" grpId="0" animBg="1"/>
      <p:bldP spid="558100" grpId="0" animBg="1"/>
      <p:bldP spid="558109" grpId="0" autoUpdateAnimBg="0"/>
      <p:bldP spid="558118" grpId="0" autoUpdateAnimBg="0"/>
      <p:bldP spid="558119" grpId="0" autoUpdateAnimBg="0"/>
      <p:bldP spid="558120" grpId="0" autoUpdateAnimBg="0"/>
      <p:bldP spid="4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Text Box 2"/>
          <p:cNvSpPr txBox="1">
            <a:spLocks noChangeArrowheads="1"/>
          </p:cNvSpPr>
          <p:nvPr/>
        </p:nvSpPr>
        <p:spPr bwMode="auto">
          <a:xfrm>
            <a:off x="433388" y="476250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由势能函数求保守力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kumimoji="1" lang="zh-CN" altLang="en-US" sz="240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60131" name="Object 3"/>
          <p:cNvGraphicFramePr>
            <a:graphicFrameLocks/>
          </p:cNvGraphicFramePr>
          <p:nvPr/>
        </p:nvGraphicFramePr>
        <p:xfrm>
          <a:off x="1087438" y="1136650"/>
          <a:ext cx="2260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4" name="Equation" r:id="rId3" imgW="2162142" imgH="323656" progId="Equation.3">
                  <p:embed/>
                </p:oleObj>
              </mc:Choice>
              <mc:Fallback>
                <p:oleObj name="Equation" r:id="rId3" imgW="2162142" imgH="323656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1136650"/>
                        <a:ext cx="2260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2" name="Object 4"/>
          <p:cNvGraphicFramePr>
            <a:graphicFrameLocks/>
          </p:cNvGraphicFramePr>
          <p:nvPr/>
        </p:nvGraphicFramePr>
        <p:xfrm>
          <a:off x="1100138" y="1912938"/>
          <a:ext cx="1573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5" name="公式" r:id="rId5" imgW="1476538" imgH="257078" progId="Equation.3">
                  <p:embed/>
                </p:oleObj>
              </mc:Choice>
              <mc:Fallback>
                <p:oleObj name="公式" r:id="rId5" imgW="1476538" imgH="257078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912938"/>
                        <a:ext cx="1573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3" name="Object 5"/>
          <p:cNvGraphicFramePr>
            <a:graphicFrameLocks/>
          </p:cNvGraphicFramePr>
          <p:nvPr/>
        </p:nvGraphicFramePr>
        <p:xfrm>
          <a:off x="4052888" y="908050"/>
          <a:ext cx="44799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6" name="Equation" r:id="rId7" imgW="4391090" imgH="809625" progId="Equation.3">
                  <p:embed/>
                </p:oleObj>
              </mc:Choice>
              <mc:Fallback>
                <p:oleObj name="Equation" r:id="rId7" imgW="4391090" imgH="80962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908050"/>
                        <a:ext cx="44799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4" name="Object 6"/>
          <p:cNvGraphicFramePr>
            <a:graphicFrameLocks/>
          </p:cNvGraphicFramePr>
          <p:nvPr/>
        </p:nvGraphicFramePr>
        <p:xfrm>
          <a:off x="2757488" y="1951038"/>
          <a:ext cx="294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7" name="公式" r:id="rId9" imgW="2847747" imgH="371281" progId="Equation.3">
                  <p:embed/>
                </p:oleObj>
              </mc:Choice>
              <mc:Fallback>
                <p:oleObj name="公式" r:id="rId9" imgW="2847747" imgH="37128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1951038"/>
                        <a:ext cx="2946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5" name="Object 7"/>
          <p:cNvGraphicFramePr>
            <a:graphicFrameLocks noChangeAspect="1"/>
          </p:cNvGraphicFramePr>
          <p:nvPr/>
        </p:nvGraphicFramePr>
        <p:xfrm>
          <a:off x="3119438" y="2909888"/>
          <a:ext cx="1524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8" name="公式" r:id="rId11" imgW="1428750" imgH="323656" progId="Equation.3">
                  <p:embed/>
                </p:oleObj>
              </mc:Choice>
              <mc:Fallback>
                <p:oleObj name="公式" r:id="rId11" imgW="1428750" imgH="32365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909888"/>
                        <a:ext cx="1524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36" name="AutoShape 8"/>
          <p:cNvSpPr>
            <a:spLocks noChangeArrowheads="1"/>
          </p:cNvSpPr>
          <p:nvPr/>
        </p:nvSpPr>
        <p:spPr bwMode="auto">
          <a:xfrm>
            <a:off x="5003800" y="29972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0137" name="AutoShape 9"/>
          <p:cNvSpPr>
            <a:spLocks/>
          </p:cNvSpPr>
          <p:nvPr/>
        </p:nvSpPr>
        <p:spPr bwMode="auto">
          <a:xfrm>
            <a:off x="6084888" y="2636838"/>
            <a:ext cx="358775" cy="1800225"/>
          </a:xfrm>
          <a:prstGeom prst="leftBrace">
            <a:avLst>
              <a:gd name="adj1" fmla="val 41814"/>
              <a:gd name="adj2" fmla="val 2663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601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004415"/>
              </p:ext>
            </p:extLst>
          </p:nvPr>
        </p:nvGraphicFramePr>
        <p:xfrm>
          <a:off x="6576269" y="2132716"/>
          <a:ext cx="16081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9" name="公式" r:id="rId13" imgW="628552" imgH="323656" progId="Equation.3">
                  <p:embed/>
                </p:oleObj>
              </mc:Choice>
              <mc:Fallback>
                <p:oleObj name="公式" r:id="rId13" imgW="628552" imgH="32365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6269" y="2132716"/>
                        <a:ext cx="1608137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9" name="Object 11"/>
          <p:cNvGraphicFramePr>
            <a:graphicFrameLocks noChangeAspect="1"/>
          </p:cNvGraphicFramePr>
          <p:nvPr/>
        </p:nvGraphicFramePr>
        <p:xfrm>
          <a:off x="6564313" y="3040063"/>
          <a:ext cx="16081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0" name="公式" r:id="rId15" imgW="628552" imgH="352328" progId="Equation.3">
                  <p:embed/>
                </p:oleObj>
              </mc:Choice>
              <mc:Fallback>
                <p:oleObj name="公式" r:id="rId15" imgW="628552" imgH="3523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3040063"/>
                        <a:ext cx="16081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978179"/>
              </p:ext>
            </p:extLst>
          </p:nvPr>
        </p:nvGraphicFramePr>
        <p:xfrm>
          <a:off x="6588224" y="4005263"/>
          <a:ext cx="16081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1" name="公式" r:id="rId17" imgW="628552" imgH="323656" progId="Equation.3">
                  <p:embed/>
                </p:oleObj>
              </mc:Choice>
              <mc:Fallback>
                <p:oleObj name="公式" r:id="rId17" imgW="628552" imgH="32365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005263"/>
                        <a:ext cx="16081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1" name="AutoShape 13"/>
          <p:cNvSpPr>
            <a:spLocks noChangeArrowheads="1"/>
          </p:cNvSpPr>
          <p:nvPr/>
        </p:nvSpPr>
        <p:spPr bwMode="auto">
          <a:xfrm rot="10800000">
            <a:off x="5364163" y="4005263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60142" name="Object 14"/>
          <p:cNvGraphicFramePr>
            <a:graphicFrameLocks/>
          </p:cNvGraphicFramePr>
          <p:nvPr/>
        </p:nvGraphicFramePr>
        <p:xfrm>
          <a:off x="1042988" y="3716338"/>
          <a:ext cx="42037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2" name="Equation" r:id="rId19" imgW="4105340" imgH="809625" progId="Equation.3">
                  <p:embed/>
                </p:oleObj>
              </mc:Choice>
              <mc:Fallback>
                <p:oleObj name="Equation" r:id="rId19" imgW="4105340" imgH="80962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4203700" cy="9001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422275" y="4868863"/>
            <a:ext cx="405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由势能曲线求保守力</a:t>
            </a:r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55650" y="5373688"/>
            <a:ext cx="81359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势能曲线上某点</a:t>
            </a:r>
            <a:r>
              <a:rPr kumimoji="1" lang="zh-CN" altLang="en-US" sz="2400" b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斜率的负值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，就是该点对应的位置处质点所受的保守力。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6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0" grpId="0" autoUpdateAnimBg="0"/>
      <p:bldP spid="560136" grpId="0" animBg="1"/>
      <p:bldP spid="560137" grpId="0" animBg="1"/>
      <p:bldP spid="560141" grpId="0" animBg="1"/>
      <p:bldP spid="560143" grpId="0" autoUpdateAnimBg="0"/>
      <p:bldP spid="56014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865188"/>
            <a:ext cx="68580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71538" y="238125"/>
            <a:ext cx="7924800" cy="2878138"/>
            <a:chOff x="549" y="240"/>
            <a:chExt cx="4992" cy="1813"/>
          </a:xfrm>
        </p:grpSpPr>
        <p:sp>
          <p:nvSpPr>
            <p:cNvPr id="19503" name="Line 4"/>
            <p:cNvSpPr>
              <a:spLocks noChangeShapeType="1"/>
            </p:cNvSpPr>
            <p:nvPr/>
          </p:nvSpPr>
          <p:spPr bwMode="auto">
            <a:xfrm>
              <a:off x="549" y="1728"/>
              <a:ext cx="4992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Text Box 5"/>
            <p:cNvSpPr txBox="1">
              <a:spLocks noChangeArrowheads="1"/>
            </p:cNvSpPr>
            <p:nvPr/>
          </p:nvSpPr>
          <p:spPr bwMode="auto">
            <a:xfrm>
              <a:off x="5291" y="176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9505" name="Line 6"/>
            <p:cNvSpPr>
              <a:spLocks noChangeShapeType="1"/>
            </p:cNvSpPr>
            <p:nvPr/>
          </p:nvSpPr>
          <p:spPr bwMode="auto">
            <a:xfrm flipV="1">
              <a:off x="2901" y="395"/>
              <a:ext cx="0" cy="163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506" name="Object 7"/>
            <p:cNvGraphicFramePr>
              <a:graphicFrameLocks/>
            </p:cNvGraphicFramePr>
            <p:nvPr/>
          </p:nvGraphicFramePr>
          <p:xfrm>
            <a:off x="2964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4" name="Equation" r:id="rId4" imgW="323785" imgH="323656" progId="Equation.3">
                    <p:embed/>
                  </p:oleObj>
                </mc:Choice>
                <mc:Fallback>
                  <p:oleObj name="Equation" r:id="rId4" imgW="323785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1160" name="Line 8"/>
          <p:cNvSpPr>
            <a:spLocks noChangeShapeType="1"/>
          </p:cNvSpPr>
          <p:nvPr/>
        </p:nvSpPr>
        <p:spPr bwMode="auto">
          <a:xfrm>
            <a:off x="2395538" y="1550988"/>
            <a:ext cx="46482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1" name="Text Box 9"/>
          <p:cNvSpPr txBox="1">
            <a:spLocks noChangeArrowheads="1"/>
          </p:cNvSpPr>
          <p:nvPr/>
        </p:nvSpPr>
        <p:spPr bwMode="auto">
          <a:xfrm>
            <a:off x="6570663" y="982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561162" name="Line 10"/>
          <p:cNvSpPr>
            <a:spLocks noChangeShapeType="1"/>
          </p:cNvSpPr>
          <p:nvPr/>
        </p:nvSpPr>
        <p:spPr bwMode="auto">
          <a:xfrm>
            <a:off x="2619375" y="1562100"/>
            <a:ext cx="4763" cy="481013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63" name="Object 11"/>
          <p:cNvGraphicFramePr>
            <a:graphicFrameLocks/>
          </p:cNvGraphicFramePr>
          <p:nvPr/>
        </p:nvGraphicFramePr>
        <p:xfrm>
          <a:off x="2133600" y="1577975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5" name="Equation" r:id="rId6" imgW="285750" imgH="333375" progId="Equation.3">
                  <p:embed/>
                </p:oleObj>
              </mc:Choice>
              <mc:Fallback>
                <p:oleObj name="Equation" r:id="rId6" imgW="285750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577975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4" name="Line 12"/>
          <p:cNvSpPr>
            <a:spLocks noChangeShapeType="1"/>
          </p:cNvSpPr>
          <p:nvPr/>
        </p:nvSpPr>
        <p:spPr bwMode="auto">
          <a:xfrm>
            <a:off x="2624138" y="2066925"/>
            <a:ext cx="0" cy="5334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65" name="Object 13"/>
          <p:cNvGraphicFramePr>
            <a:graphicFrameLocks/>
          </p:cNvGraphicFramePr>
          <p:nvPr/>
        </p:nvGraphicFramePr>
        <p:xfrm>
          <a:off x="2706688" y="2106613"/>
          <a:ext cx="4175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6" name="Equation" r:id="rId8" imgW="323785" imgH="323656" progId="Equation.3">
                  <p:embed/>
                </p:oleObj>
              </mc:Choice>
              <mc:Fallback>
                <p:oleObj name="Equation" r:id="rId8" imgW="32378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2106613"/>
                        <a:ext cx="4175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6" name="Line 14"/>
          <p:cNvSpPr>
            <a:spLocks noChangeShapeType="1"/>
          </p:cNvSpPr>
          <p:nvPr/>
        </p:nvSpPr>
        <p:spPr bwMode="auto">
          <a:xfrm>
            <a:off x="3233738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7" name="Line 15"/>
          <p:cNvSpPr>
            <a:spLocks noChangeShapeType="1"/>
          </p:cNvSpPr>
          <p:nvPr/>
        </p:nvSpPr>
        <p:spPr bwMode="auto">
          <a:xfrm>
            <a:off x="4148138" y="1550988"/>
            <a:ext cx="0" cy="9906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8" name="Line 16"/>
          <p:cNvSpPr>
            <a:spLocks noChangeShapeType="1"/>
          </p:cNvSpPr>
          <p:nvPr/>
        </p:nvSpPr>
        <p:spPr bwMode="auto">
          <a:xfrm>
            <a:off x="5062538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9" name="Line 17"/>
          <p:cNvSpPr>
            <a:spLocks noChangeShapeType="1"/>
          </p:cNvSpPr>
          <p:nvPr/>
        </p:nvSpPr>
        <p:spPr bwMode="auto">
          <a:xfrm>
            <a:off x="5935663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70" name="Object 18"/>
          <p:cNvGraphicFramePr>
            <a:graphicFrameLocks/>
          </p:cNvGraphicFramePr>
          <p:nvPr/>
        </p:nvGraphicFramePr>
        <p:xfrm>
          <a:off x="3124200" y="2676525"/>
          <a:ext cx="2809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7" name="Equation" r:id="rId10" imgW="180910" imgH="323656" progId="Equation.3">
                  <p:embed/>
                </p:oleObj>
              </mc:Choice>
              <mc:Fallback>
                <p:oleObj name="Equation" r:id="rId10" imgW="180910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676525"/>
                        <a:ext cx="2809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1" name="Object 19"/>
          <p:cNvGraphicFramePr>
            <a:graphicFrameLocks/>
          </p:cNvGraphicFramePr>
          <p:nvPr/>
        </p:nvGraphicFramePr>
        <p:xfrm>
          <a:off x="3962400" y="2676525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8" name="Equation" r:id="rId12" imgW="218945" imgH="323656" progId="Equation.3">
                  <p:embed/>
                </p:oleObj>
              </mc:Choice>
              <mc:Fallback>
                <p:oleObj name="Equation" r:id="rId12" imgW="21894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76525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2" name="Object 20"/>
          <p:cNvGraphicFramePr>
            <a:graphicFrameLocks/>
          </p:cNvGraphicFramePr>
          <p:nvPr/>
        </p:nvGraphicFramePr>
        <p:xfrm>
          <a:off x="4953000" y="2676525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9" name="Equation" r:id="rId14" imgW="209680" imgH="333375" progId="Equation.3">
                  <p:embed/>
                </p:oleObj>
              </mc:Choice>
              <mc:Fallback>
                <p:oleObj name="Equation" r:id="rId14" imgW="209680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76525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3" name="Object 21"/>
          <p:cNvGraphicFramePr>
            <a:graphicFrameLocks/>
          </p:cNvGraphicFramePr>
          <p:nvPr/>
        </p:nvGraphicFramePr>
        <p:xfrm>
          <a:off x="5791200" y="2676525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0" name="Equation" r:id="rId16" imgW="218945" imgH="323656" progId="Equation.3">
                  <p:embed/>
                </p:oleObj>
              </mc:Choice>
              <mc:Fallback>
                <p:oleObj name="Equation" r:id="rId16" imgW="21894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676525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74" name="Text Box 22"/>
          <p:cNvSpPr txBox="1">
            <a:spLocks noChangeArrowheads="1"/>
          </p:cNvSpPr>
          <p:nvPr/>
        </p:nvSpPr>
        <p:spPr bwMode="auto">
          <a:xfrm>
            <a:off x="250825" y="3357563"/>
            <a:ext cx="309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）质点运动范围：</a:t>
            </a:r>
          </a:p>
        </p:txBody>
      </p:sp>
      <p:sp>
        <p:nvSpPr>
          <p:cNvPr id="561178" name="Line 26"/>
          <p:cNvSpPr>
            <a:spLocks noChangeShapeType="1"/>
          </p:cNvSpPr>
          <p:nvPr/>
        </p:nvSpPr>
        <p:spPr bwMode="auto">
          <a:xfrm>
            <a:off x="5924550" y="2074863"/>
            <a:ext cx="1066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0" name="Line 28"/>
          <p:cNvSpPr>
            <a:spLocks noChangeShapeType="1"/>
          </p:cNvSpPr>
          <p:nvPr/>
        </p:nvSpPr>
        <p:spPr bwMode="auto">
          <a:xfrm flipH="1">
            <a:off x="2166938" y="2051050"/>
            <a:ext cx="1066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81" name="Object 29"/>
          <p:cNvGraphicFramePr>
            <a:graphicFrameLocks/>
          </p:cNvGraphicFramePr>
          <p:nvPr>
            <p:extLst/>
          </p:nvPr>
        </p:nvGraphicFramePr>
        <p:xfrm>
          <a:off x="1868488" y="1917700"/>
          <a:ext cx="2222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1" name="公式" r:id="rId18" imgW="152280" imgH="190440" progId="Equation.3">
                  <p:embed/>
                </p:oleObj>
              </mc:Choice>
              <mc:Fallback>
                <p:oleObj name="公式" r:id="rId18" imgW="15228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1917700"/>
                        <a:ext cx="222250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82" name="Line 30"/>
          <p:cNvSpPr>
            <a:spLocks noChangeShapeType="1"/>
          </p:cNvSpPr>
          <p:nvPr/>
        </p:nvSpPr>
        <p:spPr bwMode="auto">
          <a:xfrm>
            <a:off x="4148138" y="1855788"/>
            <a:ext cx="381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3" name="Line 31"/>
          <p:cNvSpPr>
            <a:spLocks noChangeShapeType="1"/>
          </p:cNvSpPr>
          <p:nvPr/>
        </p:nvSpPr>
        <p:spPr bwMode="auto">
          <a:xfrm flipH="1">
            <a:off x="4681538" y="1855788"/>
            <a:ext cx="381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4" name="Text Box 32"/>
          <p:cNvSpPr txBox="1">
            <a:spLocks noChangeArrowheads="1"/>
          </p:cNvSpPr>
          <p:nvPr/>
        </p:nvSpPr>
        <p:spPr bwMode="auto">
          <a:xfrm>
            <a:off x="1042988" y="4437063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质点在（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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）内释放：</a:t>
            </a:r>
          </a:p>
        </p:txBody>
      </p:sp>
      <p:sp>
        <p:nvSpPr>
          <p:cNvPr id="561186" name="Text Box 34"/>
          <p:cNvSpPr txBox="1">
            <a:spLocks noChangeArrowheads="1"/>
          </p:cNvSpPr>
          <p:nvPr/>
        </p:nvSpPr>
        <p:spPr bwMode="auto">
          <a:xfrm>
            <a:off x="4572000" y="4437063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做往复振动</a:t>
            </a:r>
          </a:p>
        </p:txBody>
      </p:sp>
      <p:sp>
        <p:nvSpPr>
          <p:cNvPr id="561187" name="Oval 35"/>
          <p:cNvSpPr>
            <a:spLocks noChangeArrowheads="1"/>
          </p:cNvSpPr>
          <p:nvPr/>
        </p:nvSpPr>
        <p:spPr bwMode="auto">
          <a:xfrm>
            <a:off x="3878263" y="8651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88" name="Oval 36"/>
          <p:cNvSpPr>
            <a:spLocks noChangeArrowheads="1"/>
          </p:cNvSpPr>
          <p:nvPr/>
        </p:nvSpPr>
        <p:spPr bwMode="auto">
          <a:xfrm>
            <a:off x="4564063" y="29225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89" name="Oval 37"/>
          <p:cNvSpPr>
            <a:spLocks noChangeArrowheads="1"/>
          </p:cNvSpPr>
          <p:nvPr/>
        </p:nvSpPr>
        <p:spPr bwMode="auto">
          <a:xfrm>
            <a:off x="5214938" y="8651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90" name="Text Box 38"/>
          <p:cNvSpPr txBox="1">
            <a:spLocks noChangeArrowheads="1"/>
          </p:cNvSpPr>
          <p:nvPr/>
        </p:nvSpPr>
        <p:spPr bwMode="auto">
          <a:xfrm>
            <a:off x="3675063" y="37306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61191" name="Text Box 39"/>
          <p:cNvSpPr txBox="1">
            <a:spLocks noChangeArrowheads="1"/>
          </p:cNvSpPr>
          <p:nvPr/>
        </p:nvSpPr>
        <p:spPr bwMode="auto">
          <a:xfrm>
            <a:off x="4589463" y="29638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61192" name="Text Box 40"/>
          <p:cNvSpPr txBox="1">
            <a:spLocks noChangeArrowheads="1"/>
          </p:cNvSpPr>
          <p:nvPr/>
        </p:nvSpPr>
        <p:spPr bwMode="auto">
          <a:xfrm>
            <a:off x="5111750" y="34925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61193" name="Text Box 41"/>
          <p:cNvSpPr txBox="1">
            <a:spLocks noChangeArrowheads="1"/>
          </p:cNvSpPr>
          <p:nvPr/>
        </p:nvSpPr>
        <p:spPr bwMode="auto">
          <a:xfrm>
            <a:off x="787400" y="5465763"/>
            <a:ext cx="100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点：</a:t>
            </a:r>
          </a:p>
        </p:txBody>
      </p:sp>
      <p:sp>
        <p:nvSpPr>
          <p:cNvPr id="561195" name="Text Box 43"/>
          <p:cNvSpPr txBox="1">
            <a:spLocks noChangeArrowheads="1"/>
          </p:cNvSpPr>
          <p:nvPr/>
        </p:nvSpPr>
        <p:spPr bwMode="auto">
          <a:xfrm>
            <a:off x="4081463" y="5497513"/>
            <a:ext cx="346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稳定平衡位置</a:t>
            </a:r>
          </a:p>
        </p:txBody>
      </p:sp>
      <p:sp>
        <p:nvSpPr>
          <p:cNvPr id="561196" name="Text Box 44"/>
          <p:cNvSpPr txBox="1">
            <a:spLocks noChangeArrowheads="1"/>
          </p:cNvSpPr>
          <p:nvPr/>
        </p:nvSpPr>
        <p:spPr bwMode="auto">
          <a:xfrm>
            <a:off x="787400" y="6084888"/>
            <a:ext cx="154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点：</a:t>
            </a:r>
          </a:p>
        </p:txBody>
      </p:sp>
      <p:sp>
        <p:nvSpPr>
          <p:cNvPr id="561198" name="Text Box 46"/>
          <p:cNvSpPr txBox="1">
            <a:spLocks noChangeArrowheads="1"/>
          </p:cNvSpPr>
          <p:nvPr/>
        </p:nvSpPr>
        <p:spPr bwMode="auto">
          <a:xfrm>
            <a:off x="4090988" y="601980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非稳定平衡位置</a:t>
            </a:r>
          </a:p>
        </p:txBody>
      </p:sp>
      <p:sp>
        <p:nvSpPr>
          <p:cNvPr id="561201" name="Text Box 49"/>
          <p:cNvSpPr txBox="1">
            <a:spLocks noChangeArrowheads="1"/>
          </p:cNvSpPr>
          <p:nvPr/>
        </p:nvSpPr>
        <p:spPr bwMode="auto">
          <a:xfrm>
            <a:off x="323850" y="4941888"/>
            <a:ext cx="346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）平衡位置</a:t>
            </a:r>
          </a:p>
        </p:txBody>
      </p:sp>
      <p:sp>
        <p:nvSpPr>
          <p:cNvPr id="19502" name="Text Box 50"/>
          <p:cNvSpPr txBox="1">
            <a:spLocks noChangeArrowheads="1"/>
          </p:cNvSpPr>
          <p:nvPr/>
        </p:nvSpPr>
        <p:spPr bwMode="auto">
          <a:xfrm>
            <a:off x="255588" y="333375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i="1">
                <a:solidFill>
                  <a:srgbClr val="00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解读势能曲线</a:t>
            </a:r>
          </a:p>
        </p:txBody>
      </p:sp>
      <p:graphicFrame>
        <p:nvGraphicFramePr>
          <p:cNvPr id="51" name="Object 8"/>
          <p:cNvGraphicFramePr>
            <a:graphicFrameLocks noChangeAspect="1"/>
          </p:cNvGraphicFramePr>
          <p:nvPr>
            <p:extLst/>
          </p:nvPr>
        </p:nvGraphicFramePr>
        <p:xfrm>
          <a:off x="2573338" y="5470526"/>
          <a:ext cx="8493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2" name="Equation" r:id="rId20" imgW="393480" imgH="203040" progId="Equation.DSMT4">
                  <p:embed/>
                </p:oleObj>
              </mc:Choice>
              <mc:Fallback>
                <p:oleObj name="Equation" r:id="rId20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5470526"/>
                        <a:ext cx="8493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8"/>
          <p:cNvGraphicFramePr>
            <a:graphicFrameLocks noChangeAspect="1"/>
          </p:cNvGraphicFramePr>
          <p:nvPr>
            <p:extLst/>
          </p:nvPr>
        </p:nvGraphicFramePr>
        <p:xfrm>
          <a:off x="2531918" y="6093296"/>
          <a:ext cx="8493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3" name="Equation" r:id="rId22" imgW="393480" imgH="203040" progId="Equation.DSMT4">
                  <p:embed/>
                </p:oleObj>
              </mc:Choice>
              <mc:Fallback>
                <p:oleObj name="Equation" r:id="rId22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918" y="6093296"/>
                        <a:ext cx="8493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8"/>
          <p:cNvGraphicFramePr>
            <a:graphicFrameLocks noChangeAspect="1"/>
          </p:cNvGraphicFramePr>
          <p:nvPr>
            <p:extLst/>
          </p:nvPr>
        </p:nvGraphicFramePr>
        <p:xfrm>
          <a:off x="3255963" y="3364471"/>
          <a:ext cx="216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4" name="Equation" r:id="rId24" imgW="1002960" imgH="241200" progId="Equation.DSMT4">
                  <p:embed/>
                </p:oleObj>
              </mc:Choice>
              <mc:Fallback>
                <p:oleObj name="Equation" r:id="rId24" imgW="1002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3364471"/>
                        <a:ext cx="216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8"/>
          <p:cNvGraphicFramePr>
            <a:graphicFrameLocks noChangeAspect="1"/>
          </p:cNvGraphicFramePr>
          <p:nvPr>
            <p:extLst/>
          </p:nvPr>
        </p:nvGraphicFramePr>
        <p:xfrm>
          <a:off x="2937598" y="3911151"/>
          <a:ext cx="14795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5" name="Equation" r:id="rId26" imgW="685800" imgH="228600" progId="Equation.DSMT4">
                  <p:embed/>
                </p:oleObj>
              </mc:Choice>
              <mc:Fallback>
                <p:oleObj name="Equation" r:id="rId26" imgW="685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598" y="3911151"/>
                        <a:ext cx="14795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8"/>
          <p:cNvGraphicFramePr>
            <a:graphicFrameLocks noChangeAspect="1"/>
          </p:cNvGraphicFramePr>
          <p:nvPr>
            <p:extLst/>
          </p:nvPr>
        </p:nvGraphicFramePr>
        <p:xfrm>
          <a:off x="4988936" y="3894695"/>
          <a:ext cx="13700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name="Equation" r:id="rId28" imgW="634680" imgH="228600" progId="Equation.DSMT4">
                  <p:embed/>
                </p:oleObj>
              </mc:Choice>
              <mc:Fallback>
                <p:oleObj name="Equation" r:id="rId28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936" y="3894695"/>
                        <a:ext cx="137001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8"/>
          <p:cNvGraphicFramePr>
            <a:graphicFrameLocks noChangeAspect="1"/>
          </p:cNvGraphicFramePr>
          <p:nvPr>
            <p:extLst/>
          </p:nvPr>
        </p:nvGraphicFramePr>
        <p:xfrm>
          <a:off x="6917602" y="3938425"/>
          <a:ext cx="13144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7" name="Equation" r:id="rId30" imgW="609480" imgH="228600" progId="Equation.DSMT4">
                  <p:embed/>
                </p:oleObj>
              </mc:Choice>
              <mc:Fallback>
                <p:oleObj name="Equation" r:id="rId30" imgW="60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602" y="3938425"/>
                        <a:ext cx="13144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/>
          <p:cNvGraphicFramePr>
            <a:graphicFrameLocks noChangeAspect="1"/>
          </p:cNvGraphicFramePr>
          <p:nvPr>
            <p:extLst/>
          </p:nvPr>
        </p:nvGraphicFramePr>
        <p:xfrm>
          <a:off x="1843089" y="1798927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8" name="Equation" r:id="rId32" imgW="164880" imgH="190440" progId="Equation.DSMT4">
                  <p:embed/>
                </p:oleObj>
              </mc:Choice>
              <mc:Fallback>
                <p:oleObj name="Equation" r:id="rId32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9" y="1798927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>
            <p:extLst/>
          </p:nvPr>
        </p:nvGraphicFramePr>
        <p:xfrm>
          <a:off x="6981896" y="1763785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9" name="Equation" r:id="rId34" imgW="164880" imgH="190440" progId="Equation.DSMT4">
                  <p:embed/>
                </p:oleObj>
              </mc:Choice>
              <mc:Fallback>
                <p:oleObj name="Equation" r:id="rId34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896" y="1763785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/>
          </p:nvPr>
        </p:nvGraphicFramePr>
        <p:xfrm>
          <a:off x="4609305" y="1905560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0" name="Equation" r:id="rId36" imgW="164880" imgH="190440" progId="Equation.DSMT4">
                  <p:embed/>
                </p:oleObj>
              </mc:Choice>
              <mc:Fallback>
                <p:oleObj name="Equation" r:id="rId36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305" y="1905560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8"/>
          <p:cNvGraphicFramePr>
            <a:graphicFrameLocks noChangeAspect="1"/>
          </p:cNvGraphicFramePr>
          <p:nvPr>
            <p:extLst/>
          </p:nvPr>
        </p:nvGraphicFramePr>
        <p:xfrm>
          <a:off x="4214813" y="1855509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1" name="Equation" r:id="rId37" imgW="164880" imgH="190440" progId="Equation.DSMT4">
                  <p:embed/>
                </p:oleObj>
              </mc:Choice>
              <mc:Fallback>
                <p:oleObj name="Equation" r:id="rId37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1855509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10653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5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56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6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6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6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6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6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6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6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6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6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6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6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6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60" grpId="0" animBg="1"/>
      <p:bldP spid="561161" grpId="0" autoUpdateAnimBg="0"/>
      <p:bldP spid="561162" grpId="0" animBg="1"/>
      <p:bldP spid="561164" grpId="0" animBg="1"/>
      <p:bldP spid="561166" grpId="0" animBg="1"/>
      <p:bldP spid="561167" grpId="0" animBg="1"/>
      <p:bldP spid="561168" grpId="0" animBg="1"/>
      <p:bldP spid="561169" grpId="0" animBg="1"/>
      <p:bldP spid="561174" grpId="0" autoUpdateAnimBg="0"/>
      <p:bldP spid="561178" grpId="0" animBg="1"/>
      <p:bldP spid="561180" grpId="0" animBg="1"/>
      <p:bldP spid="561182" grpId="0" animBg="1"/>
      <p:bldP spid="561183" grpId="0" animBg="1"/>
      <p:bldP spid="561184" grpId="0" autoUpdateAnimBg="0"/>
      <p:bldP spid="561186" grpId="0" autoUpdateAnimBg="0"/>
      <p:bldP spid="561187" grpId="0" animBg="1"/>
      <p:bldP spid="561188" grpId="0" animBg="1"/>
      <p:bldP spid="561189" grpId="0" animBg="1"/>
      <p:bldP spid="561190" grpId="0" autoUpdateAnimBg="0"/>
      <p:bldP spid="561191" grpId="0" autoUpdateAnimBg="0"/>
      <p:bldP spid="561192" grpId="0" autoUpdateAnimBg="0"/>
      <p:bldP spid="561193" grpId="0" autoUpdateAnimBg="0"/>
      <p:bldP spid="561195" grpId="0" autoUpdateAnimBg="0"/>
      <p:bldP spid="561196" grpId="0" autoUpdateAnimBg="0"/>
      <p:bldP spid="561198" grpId="0" autoUpdateAnimBg="0"/>
      <p:bldP spid="56120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Text Box 2"/>
          <p:cNvSpPr txBox="1">
            <a:spLocks noChangeArrowheads="1"/>
          </p:cNvSpPr>
          <p:nvPr/>
        </p:nvSpPr>
        <p:spPr bwMode="auto">
          <a:xfrm>
            <a:off x="269875" y="44608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kumimoji="1" lang="zh-CN" altLang="en-US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9107" name="Text Box 3"/>
          <p:cNvSpPr txBox="1">
            <a:spLocks noChangeArrowheads="1"/>
          </p:cNvSpPr>
          <p:nvPr/>
        </p:nvSpPr>
        <p:spPr bwMode="auto">
          <a:xfrm>
            <a:off x="3657600" y="4572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是不是保守力</a:t>
            </a: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?</a:t>
            </a:r>
          </a:p>
        </p:txBody>
      </p:sp>
      <p:sp>
        <p:nvSpPr>
          <p:cNvPr id="559108" name="Text Box 4"/>
          <p:cNvSpPr txBox="1">
            <a:spLocks noChangeArrowheads="1"/>
          </p:cNvSpPr>
          <p:nvPr/>
        </p:nvSpPr>
        <p:spPr bwMode="auto">
          <a:xfrm>
            <a:off x="395288" y="11255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02200" y="5097463"/>
            <a:ext cx="685800" cy="609600"/>
            <a:chOff x="2304" y="2832"/>
            <a:chExt cx="432" cy="384"/>
          </a:xfrm>
        </p:grpSpPr>
        <p:sp>
          <p:nvSpPr>
            <p:cNvPr id="18455" name="Line 6"/>
            <p:cNvSpPr>
              <a:spLocks noChangeShapeType="1"/>
            </p:cNvSpPr>
            <p:nvPr/>
          </p:nvSpPr>
          <p:spPr bwMode="auto">
            <a:xfrm>
              <a:off x="2304" y="2928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6" name="Line 7"/>
            <p:cNvSpPr>
              <a:spLocks noChangeShapeType="1"/>
            </p:cNvSpPr>
            <p:nvPr/>
          </p:nvSpPr>
          <p:spPr bwMode="auto">
            <a:xfrm>
              <a:off x="2304" y="3072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Line 8"/>
            <p:cNvSpPr>
              <a:spLocks noChangeShapeType="1"/>
            </p:cNvSpPr>
            <p:nvPr/>
          </p:nvSpPr>
          <p:spPr bwMode="auto">
            <a:xfrm>
              <a:off x="2400" y="2832"/>
              <a:ext cx="240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9113" name="Text Box 9"/>
          <p:cNvSpPr txBox="1">
            <a:spLocks noChangeArrowheads="1"/>
          </p:cNvSpPr>
          <p:nvPr/>
        </p:nvSpPr>
        <p:spPr bwMode="auto">
          <a:xfrm>
            <a:off x="1784350" y="5924550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不是保守力</a:t>
            </a:r>
          </a:p>
        </p:txBody>
      </p:sp>
      <p:graphicFrame>
        <p:nvGraphicFramePr>
          <p:cNvPr id="559114" name="Object 10"/>
          <p:cNvGraphicFramePr>
            <a:graphicFrameLocks/>
          </p:cNvGraphicFramePr>
          <p:nvPr/>
        </p:nvGraphicFramePr>
        <p:xfrm>
          <a:off x="5989638" y="4878388"/>
          <a:ext cx="15875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" name="Equation" r:id="rId3" imgW="1495555" imgH="771719" progId="Equation.3">
                  <p:embed/>
                </p:oleObj>
              </mc:Choice>
              <mc:Fallback>
                <p:oleObj name="Equation" r:id="rId3" imgW="1495555" imgH="77171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4878388"/>
                        <a:ext cx="15875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5" name="Object 11"/>
          <p:cNvGraphicFramePr>
            <a:graphicFrameLocks noChangeAspect="1"/>
          </p:cNvGraphicFramePr>
          <p:nvPr/>
        </p:nvGraphicFramePr>
        <p:xfrm>
          <a:off x="2947988" y="4903788"/>
          <a:ext cx="1625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6" name="Equation" r:id="rId5" imgW="1533590" imgH="809625" progId="Equation.3">
                  <p:embed/>
                </p:oleObj>
              </mc:Choice>
              <mc:Fallback>
                <p:oleObj name="Equation" r:id="rId5" imgW="1533590" imgH="80962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4903788"/>
                        <a:ext cx="16256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6" name="Text Box 12"/>
          <p:cNvSpPr txBox="1">
            <a:spLocks noChangeArrowheads="1"/>
          </p:cNvSpPr>
          <p:nvPr/>
        </p:nvSpPr>
        <p:spPr bwMode="auto">
          <a:xfrm>
            <a:off x="3131344" y="1847851"/>
            <a:ext cx="5040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如果是保守力，则存在一个势能</a:t>
            </a:r>
            <a:r>
              <a:rPr kumimoji="1" lang="en-US" altLang="zh-CN" sz="2400" b="1" i="1" dirty="0" err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kumimoji="1" lang="en-US" altLang="zh-CN" sz="2400" b="1" i="1" baseline="-25000" dirty="0" err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p</a:t>
            </a:r>
            <a:endParaRPr kumimoji="1" lang="en-US" altLang="zh-CN" sz="2400" b="1" i="1" baseline="-25000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59117" name="Object 13"/>
          <p:cNvGraphicFramePr>
            <a:graphicFrameLocks/>
          </p:cNvGraphicFramePr>
          <p:nvPr/>
        </p:nvGraphicFramePr>
        <p:xfrm>
          <a:off x="6856413" y="3106738"/>
          <a:ext cx="1460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7" name="Equation" r:id="rId7" imgW="1361945" imgH="847531" progId="Equation.3">
                  <p:embed/>
                </p:oleObj>
              </mc:Choice>
              <mc:Fallback>
                <p:oleObj name="Equation" r:id="rId7" imgW="1361945" imgH="84753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6413" y="3106738"/>
                        <a:ext cx="14605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8" name="Object 14"/>
          <p:cNvGraphicFramePr>
            <a:graphicFrameLocks/>
          </p:cNvGraphicFramePr>
          <p:nvPr/>
        </p:nvGraphicFramePr>
        <p:xfrm>
          <a:off x="2990850" y="3662363"/>
          <a:ext cx="1854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8" name="Equation" r:id="rId9" imgW="1762288" imgH="857250" progId="Equation.3">
                  <p:embed/>
                </p:oleObj>
              </mc:Choice>
              <mc:Fallback>
                <p:oleObj name="Equation" r:id="rId9" imgW="1762288" imgH="85725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3662363"/>
                        <a:ext cx="18542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9" name="Object 15"/>
          <p:cNvGraphicFramePr>
            <a:graphicFrameLocks/>
          </p:cNvGraphicFramePr>
          <p:nvPr/>
        </p:nvGraphicFramePr>
        <p:xfrm>
          <a:off x="2997200" y="2424113"/>
          <a:ext cx="18415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9" name="Equation" r:id="rId11" imgW="1743270" imgH="857250" progId="Equation.3">
                  <p:embed/>
                </p:oleObj>
              </mc:Choice>
              <mc:Fallback>
                <p:oleObj name="Equation" r:id="rId11" imgW="1743270" imgH="85725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424113"/>
                        <a:ext cx="18415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20" name="Object 16"/>
          <p:cNvGraphicFramePr>
            <a:graphicFrameLocks noChangeAspect="1"/>
          </p:cNvGraphicFramePr>
          <p:nvPr/>
        </p:nvGraphicFramePr>
        <p:xfrm>
          <a:off x="925513" y="457200"/>
          <a:ext cx="2641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0" name="Equation" r:id="rId13" imgW="2542980" imgH="371281" progId="Equation.3">
                  <p:embed/>
                </p:oleObj>
              </mc:Choice>
              <mc:Fallback>
                <p:oleObj name="Equation" r:id="rId13" imgW="2542980" imgH="37128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457200"/>
                        <a:ext cx="2641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1" name="AutoShape 17"/>
          <p:cNvSpPr>
            <a:spLocks/>
          </p:cNvSpPr>
          <p:nvPr/>
        </p:nvSpPr>
        <p:spPr bwMode="auto">
          <a:xfrm>
            <a:off x="5065713" y="2843213"/>
            <a:ext cx="228600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9122" name="AutoShape 18"/>
          <p:cNvSpPr>
            <a:spLocks noChangeArrowheads="1"/>
          </p:cNvSpPr>
          <p:nvPr/>
        </p:nvSpPr>
        <p:spPr bwMode="auto">
          <a:xfrm>
            <a:off x="5651500" y="3429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5075" name="Object 19"/>
          <p:cNvGraphicFramePr>
            <a:graphicFrameLocks noChangeAspect="1"/>
          </p:cNvGraphicFramePr>
          <p:nvPr/>
        </p:nvGraphicFramePr>
        <p:xfrm>
          <a:off x="539750" y="2492375"/>
          <a:ext cx="164623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" name="公式" r:id="rId15" imgW="1646043" imgH="891392" progId="Equation.3">
                  <p:embed/>
                </p:oleObj>
              </mc:Choice>
              <mc:Fallback>
                <p:oleObj name="公式" r:id="rId15" imgW="1646043" imgH="89139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92375"/>
                        <a:ext cx="1646238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539750" y="3716338"/>
          <a:ext cx="16732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2" name="公式" r:id="rId17" imgW="1673405" imgH="947914" progId="Equation.3">
                  <p:embed/>
                </p:oleObj>
              </mc:Choice>
              <mc:Fallback>
                <p:oleObj name="公式" r:id="rId17" imgW="1673405" imgH="94791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16338"/>
                        <a:ext cx="167322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utoShape 18"/>
          <p:cNvSpPr>
            <a:spLocks noChangeArrowheads="1"/>
          </p:cNvSpPr>
          <p:nvPr/>
        </p:nvSpPr>
        <p:spPr bwMode="auto">
          <a:xfrm>
            <a:off x="2195513" y="2852738"/>
            <a:ext cx="695325" cy="228600"/>
          </a:xfrm>
          <a:prstGeom prst="rightArrow">
            <a:avLst>
              <a:gd name="adj1" fmla="val 50000"/>
              <a:gd name="adj2" fmla="val 7604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2195513" y="4076700"/>
            <a:ext cx="695325" cy="228600"/>
          </a:xfrm>
          <a:prstGeom prst="rightArrow">
            <a:avLst>
              <a:gd name="adj1" fmla="val 50000"/>
              <a:gd name="adj2" fmla="val 7604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45079" name="Group 23"/>
          <p:cNvGrpSpPr>
            <a:grpSpLocks/>
          </p:cNvGrpSpPr>
          <p:nvPr/>
        </p:nvGrpSpPr>
        <p:grpSpPr bwMode="auto">
          <a:xfrm>
            <a:off x="971550" y="1052513"/>
            <a:ext cx="6337300" cy="666750"/>
            <a:chOff x="612" y="663"/>
            <a:chExt cx="3992" cy="420"/>
          </a:xfrm>
        </p:grpSpPr>
        <p:graphicFrame>
          <p:nvGraphicFramePr>
            <p:cNvPr id="18453" name="Object 24"/>
            <p:cNvGraphicFramePr>
              <a:graphicFrameLocks noChangeAspect="1"/>
            </p:cNvGraphicFramePr>
            <p:nvPr/>
          </p:nvGraphicFramePr>
          <p:xfrm>
            <a:off x="1565" y="663"/>
            <a:ext cx="1597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53" name="Equation" r:id="rId19" imgW="2536029" imgH="667464" progId="Equation.DSMT4">
                    <p:embed/>
                  </p:oleObj>
                </mc:Choice>
                <mc:Fallback>
                  <p:oleObj name="Equation" r:id="rId19" imgW="2536029" imgH="667464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663"/>
                          <a:ext cx="1597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99FF99"/>
                                  </a:gs>
                                  <a:gs pos="100000">
                                    <a:srgbClr val="477647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4" name="Text Box 12"/>
            <p:cNvSpPr txBox="1">
              <a:spLocks noChangeArrowheads="1"/>
            </p:cNvSpPr>
            <p:nvPr/>
          </p:nvSpPr>
          <p:spPr bwMode="auto">
            <a:xfrm>
              <a:off x="612" y="709"/>
              <a:ext cx="39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一般采用                   来判断</a:t>
              </a:r>
            </a:p>
          </p:txBody>
        </p:sp>
      </p:grp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6316737" y="1145033"/>
            <a:ext cx="2158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此处无法判断</a:t>
            </a:r>
            <a:endParaRPr kumimoji="1" lang="en-US" altLang="zh-CN" sz="2400" b="1" i="1" baseline="-25000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00805" y="1864715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另谋出路！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982471" y="1851819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反证法：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6" grpId="0" autoUpdateAnimBg="0"/>
      <p:bldP spid="559107" grpId="0" autoUpdateAnimBg="0"/>
      <p:bldP spid="559108" grpId="0" autoUpdateAnimBg="0"/>
      <p:bldP spid="559113" grpId="0" autoUpdateAnimBg="0"/>
      <p:bldP spid="559116" grpId="0" autoUpdateAnimBg="0"/>
      <p:bldP spid="559121" grpId="0" animBg="1"/>
      <p:bldP spid="559122" grpId="0" animBg="1"/>
      <p:bldP spid="3" grpId="0" animBg="1"/>
      <p:bldP spid="4" grpId="0" animBg="1"/>
      <p:bldP spid="26" grpId="0" autoUpdateAnimBg="0"/>
      <p:bldP spid="29" grpId="0" autoUpdateAnimBg="0"/>
      <p:bldP spid="2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2" name="Text Box 50"/>
          <p:cNvSpPr txBox="1">
            <a:spLocks noChangeArrowheads="1"/>
          </p:cNvSpPr>
          <p:nvPr/>
        </p:nvSpPr>
        <p:spPr bwMode="auto">
          <a:xfrm>
            <a:off x="255588" y="333375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判断力的保守性的一般方法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512" y="1022995"/>
            <a:ext cx="7129338" cy="666750"/>
            <a:chOff x="179512" y="1022995"/>
            <a:chExt cx="7129338" cy="666750"/>
          </a:xfrm>
        </p:grpSpPr>
        <p:graphicFrame>
          <p:nvGraphicFramePr>
            <p:cNvPr id="6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8034681"/>
                </p:ext>
              </p:extLst>
            </p:nvPr>
          </p:nvGraphicFramePr>
          <p:xfrm>
            <a:off x="3203848" y="1022995"/>
            <a:ext cx="2535238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59" name="Equation" r:id="rId3" imgW="2536029" imgH="667464" progId="Equation.DSMT4">
                    <p:embed/>
                  </p:oleObj>
                </mc:Choice>
                <mc:Fallback>
                  <p:oleObj name="Equation" r:id="rId3" imgW="2536029" imgH="66746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022995"/>
                          <a:ext cx="2535238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99FF99"/>
                                  </a:gs>
                                  <a:gs pos="100000">
                                    <a:srgbClr val="477647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Text Box 12"/>
            <p:cNvSpPr txBox="1">
              <a:spLocks noChangeArrowheads="1"/>
            </p:cNvSpPr>
            <p:nvPr/>
          </p:nvSpPr>
          <p:spPr bwMode="auto">
            <a:xfrm>
              <a:off x="179512" y="1125538"/>
              <a:ext cx="71293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（</a:t>
              </a:r>
              <a:r>
                <a:rPr kumimoji="1" lang="zh-CN" altLang="en-US" sz="2400" b="1" dirty="0" smtClean="0">
                  <a:solidFill>
                    <a:srgbClr val="00FFFF"/>
                  </a:solidFill>
                  <a:latin typeface="仿宋_GB2312" pitchFamily="49" charset="-122"/>
                  <a:ea typeface="仿宋_GB2312" pitchFamily="49" charset="-122"/>
                </a:rPr>
                <a:t>方法一</a:t>
              </a:r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）一般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采用                   来判断</a:t>
              </a:r>
            </a:p>
          </p:txBody>
        </p:sp>
      </p:grp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179512" y="2132856"/>
            <a:ext cx="1872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方法二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29260"/>
              </p:ext>
            </p:extLst>
          </p:nvPr>
        </p:nvGraphicFramePr>
        <p:xfrm>
          <a:off x="1763688" y="2081419"/>
          <a:ext cx="1765112" cy="58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0" name="Equation" r:id="rId5" imgW="609480" imgH="203040" progId="Equation.DSMT4">
                  <p:embed/>
                </p:oleObj>
              </mc:Choice>
              <mc:Fallback>
                <p:oleObj name="Equation" r:id="rId5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081419"/>
                        <a:ext cx="1765112" cy="588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3532571" y="2183961"/>
            <a:ext cx="5085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是力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F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是保守力的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充分必要条件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！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28201"/>
              </p:ext>
            </p:extLst>
          </p:nvPr>
        </p:nvGraphicFramePr>
        <p:xfrm>
          <a:off x="827584" y="2873582"/>
          <a:ext cx="7853115" cy="125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1" name="Equation" r:id="rId7" imgW="2616120" imgH="419040" progId="Equation.DSMT4">
                  <p:embed/>
                </p:oleObj>
              </mc:Choice>
              <mc:Fallback>
                <p:oleObj name="Equation" r:id="rId7" imgW="26161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73582"/>
                        <a:ext cx="7853115" cy="1256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941616"/>
              </p:ext>
            </p:extLst>
          </p:nvPr>
        </p:nvGraphicFramePr>
        <p:xfrm>
          <a:off x="678266" y="4142644"/>
          <a:ext cx="8151750" cy="122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2" name="Equation" r:id="rId9" imgW="2946240" imgH="444240" progId="Equation.DSMT4">
                  <p:embed/>
                </p:oleObj>
              </mc:Choice>
              <mc:Fallback>
                <p:oleObj name="Equation" r:id="rId9" imgW="2946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266" y="4142644"/>
                        <a:ext cx="8151750" cy="122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27584" y="5517232"/>
            <a:ext cx="7113984" cy="786737"/>
            <a:chOff x="827584" y="5517232"/>
            <a:chExt cx="7113984" cy="786737"/>
          </a:xfrm>
        </p:grpSpPr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4283968" y="5682609"/>
              <a:ext cx="3657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是不是保守力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?</a:t>
              </a:r>
            </a:p>
          </p:txBody>
        </p:sp>
        <p:graphicFrame>
          <p:nvGraphicFramePr>
            <p:cNvPr id="1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7483161"/>
                </p:ext>
              </p:extLst>
            </p:nvPr>
          </p:nvGraphicFramePr>
          <p:xfrm>
            <a:off x="1739819" y="5517232"/>
            <a:ext cx="2572790" cy="78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63" name="Equation" r:id="rId11" imgW="1180800" imgH="393480" progId="Equation.DSMT4">
                    <p:embed/>
                  </p:oleObj>
                </mc:Choice>
                <mc:Fallback>
                  <p:oleObj name="Equation" r:id="rId11" imgW="11808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819" y="5517232"/>
                          <a:ext cx="2572790" cy="786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827584" y="5678144"/>
              <a:ext cx="1872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仿宋_GB2312" pitchFamily="49" charset="-122"/>
                  <a:ea typeface="仿宋_GB2312" pitchFamily="49" charset="-122"/>
                </a:rPr>
                <a:t>思考：</a:t>
              </a:r>
              <a:endParaRPr kumimoji="1" lang="zh-CN" altLang="en-US" sz="2400" b="1" dirty="0">
                <a:solidFill>
                  <a:srgbClr val="FFC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2917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2" grpId="0"/>
      <p:bldP spid="63" grpId="0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Text Box 2"/>
          <p:cNvSpPr txBox="1">
            <a:spLocks noChangeArrowheads="1"/>
          </p:cNvSpPr>
          <p:nvPr/>
        </p:nvSpPr>
        <p:spPr bwMode="auto">
          <a:xfrm>
            <a:off x="187325" y="319088"/>
            <a:ext cx="458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四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机械能守恒定律</a:t>
            </a:r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854075" y="836613"/>
            <a:ext cx="263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对质点系</a:t>
            </a: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:</a:t>
            </a:r>
          </a:p>
        </p:txBody>
      </p:sp>
      <p:graphicFrame>
        <p:nvGraphicFramePr>
          <p:cNvPr id="562180" name="Object 4"/>
          <p:cNvGraphicFramePr>
            <a:graphicFrameLocks/>
          </p:cNvGraphicFramePr>
          <p:nvPr/>
        </p:nvGraphicFramePr>
        <p:xfrm>
          <a:off x="2627313" y="889000"/>
          <a:ext cx="21701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3" name="Equation" r:id="rId3" imgW="2076320" imgH="333375" progId="Equation.3">
                  <p:embed/>
                </p:oleObj>
              </mc:Choice>
              <mc:Fallback>
                <p:oleObj name="Equation" r:id="rId3" imgW="2076320" imgH="33337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889000"/>
                        <a:ext cx="21701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1" name="Object 5"/>
          <p:cNvGraphicFramePr>
            <a:graphicFrameLocks/>
          </p:cNvGraphicFramePr>
          <p:nvPr/>
        </p:nvGraphicFramePr>
        <p:xfrm>
          <a:off x="2420938" y="1411288"/>
          <a:ext cx="33750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4" name="Equation" r:id="rId5" imgW="3286125" imgH="333375" progId="Equation.3">
                  <p:embed/>
                </p:oleObj>
              </mc:Choice>
              <mc:Fallback>
                <p:oleObj name="Equation" r:id="rId5" imgW="3286125" imgH="33337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1411288"/>
                        <a:ext cx="33750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2" name="Object 6"/>
          <p:cNvGraphicFramePr>
            <a:graphicFrameLocks/>
          </p:cNvGraphicFramePr>
          <p:nvPr/>
        </p:nvGraphicFramePr>
        <p:xfrm>
          <a:off x="2481263" y="1951038"/>
          <a:ext cx="331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5" name="Equation" r:id="rId7" imgW="3219320" imgH="371281" progId="Equation.3">
                  <p:embed/>
                </p:oleObj>
              </mc:Choice>
              <mc:Fallback>
                <p:oleObj name="Equation" r:id="rId7" imgW="3219320" imgH="37128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1951038"/>
                        <a:ext cx="3314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3" name="Object 7"/>
          <p:cNvGraphicFramePr>
            <a:graphicFrameLocks/>
          </p:cNvGraphicFramePr>
          <p:nvPr/>
        </p:nvGraphicFramePr>
        <p:xfrm>
          <a:off x="2195513" y="2570163"/>
          <a:ext cx="4089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6" name="Equation" r:id="rId9" imgW="3990747" imgH="371281" progId="Equation.3">
                  <p:embed/>
                </p:oleObj>
              </mc:Choice>
              <mc:Fallback>
                <p:oleObj name="Equation" r:id="rId9" imgW="3990747" imgH="371281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570163"/>
                        <a:ext cx="4089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838200" y="314166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当</a:t>
            </a:r>
          </a:p>
        </p:txBody>
      </p:sp>
      <p:graphicFrame>
        <p:nvGraphicFramePr>
          <p:cNvPr id="562185" name="Object 9"/>
          <p:cNvGraphicFramePr>
            <a:graphicFrameLocks/>
          </p:cNvGraphicFramePr>
          <p:nvPr/>
        </p:nvGraphicFramePr>
        <p:xfrm>
          <a:off x="1482725" y="3217863"/>
          <a:ext cx="20050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7" name="Equation" r:id="rId11" imgW="1914427" imgH="238125" progId="Equation.3">
                  <p:embed/>
                </p:oleObj>
              </mc:Choice>
              <mc:Fallback>
                <p:oleObj name="Equation" r:id="rId11" imgW="1914427" imgH="23812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3217863"/>
                        <a:ext cx="20050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6" name="Object 10"/>
          <p:cNvGraphicFramePr>
            <a:graphicFrameLocks/>
          </p:cNvGraphicFramePr>
          <p:nvPr/>
        </p:nvGraphicFramePr>
        <p:xfrm>
          <a:off x="4541838" y="3217863"/>
          <a:ext cx="10144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8" name="Equation" r:id="rId13" imgW="924055" imgH="219172" progId="Equation.3">
                  <p:embed/>
                </p:oleObj>
              </mc:Choice>
              <mc:Fallback>
                <p:oleObj name="Equation" r:id="rId13" imgW="924055" imgH="219172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3217863"/>
                        <a:ext cx="10144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7" name="Object 11"/>
          <p:cNvGraphicFramePr>
            <a:graphicFrameLocks noChangeAspect="1"/>
          </p:cNvGraphicFramePr>
          <p:nvPr/>
        </p:nvGraphicFramePr>
        <p:xfrm>
          <a:off x="2098675" y="3813175"/>
          <a:ext cx="30257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9" name="Equation" r:id="rId15" imgW="1133247" imgH="142875" progId="Equation.DSMT4">
                  <p:embed/>
                </p:oleObj>
              </mc:Choice>
              <mc:Fallback>
                <p:oleObj name="Equation" r:id="rId15" imgW="1133247" imgH="14287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3813175"/>
                        <a:ext cx="3025775" cy="59213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8" name="Text Box 12"/>
          <p:cNvSpPr txBox="1">
            <a:spLocks noChangeArrowheads="1"/>
          </p:cNvSpPr>
          <p:nvPr/>
        </p:nvSpPr>
        <p:spPr bwMode="auto">
          <a:xfrm>
            <a:off x="5207000" y="3819525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机械能守恒定律</a:t>
            </a:r>
          </a:p>
        </p:txBody>
      </p:sp>
      <p:sp>
        <p:nvSpPr>
          <p:cNvPr id="562189" name="AutoShape 13"/>
          <p:cNvSpPr>
            <a:spLocks noChangeArrowheads="1"/>
          </p:cNvSpPr>
          <p:nvPr/>
        </p:nvSpPr>
        <p:spPr bwMode="auto">
          <a:xfrm>
            <a:off x="3810000" y="329406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2190" name="Rectangle 14"/>
          <p:cNvSpPr>
            <a:spLocks noChangeArrowheads="1"/>
          </p:cNvSpPr>
          <p:nvPr/>
        </p:nvSpPr>
        <p:spPr bwMode="auto">
          <a:xfrm>
            <a:off x="6551613" y="2509838"/>
            <a:ext cx="2052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ea typeface="楷体_GB2312" pitchFamily="49" charset="-122"/>
              </a:rPr>
              <a:t>机械能增量</a:t>
            </a:r>
          </a:p>
        </p:txBody>
      </p:sp>
      <p:sp>
        <p:nvSpPr>
          <p:cNvPr id="562191" name="Text Box 15"/>
          <p:cNvSpPr txBox="1">
            <a:spLocks noChangeArrowheads="1"/>
          </p:cNvSpPr>
          <p:nvPr/>
        </p:nvSpPr>
        <p:spPr bwMode="auto">
          <a:xfrm>
            <a:off x="904875" y="5487988"/>
            <a:ext cx="457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守恒定律是对一个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而言的</a:t>
            </a:r>
          </a:p>
        </p:txBody>
      </p:sp>
      <p:sp>
        <p:nvSpPr>
          <p:cNvPr id="562192" name="Text Box 16"/>
          <p:cNvSpPr txBox="1">
            <a:spLocks noChangeArrowheads="1"/>
          </p:cNvSpPr>
          <p:nvPr/>
        </p:nvSpPr>
        <p:spPr bwMode="auto">
          <a:xfrm>
            <a:off x="911225" y="6003925"/>
            <a:ext cx="732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守恒是对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整个过程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而言的，不能只考虑始末两状态</a:t>
            </a:r>
          </a:p>
        </p:txBody>
      </p:sp>
      <p:sp>
        <p:nvSpPr>
          <p:cNvPr id="562193" name="Text Box 17"/>
          <p:cNvSpPr txBox="1">
            <a:spLocks noChangeArrowheads="1"/>
          </p:cNvSpPr>
          <p:nvPr/>
        </p:nvSpPr>
        <p:spPr bwMode="auto">
          <a:xfrm>
            <a:off x="882650" y="4484688"/>
            <a:ext cx="78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说明</a:t>
            </a:r>
          </a:p>
        </p:txBody>
      </p:sp>
      <p:sp>
        <p:nvSpPr>
          <p:cNvPr id="562194" name="Text Box 18"/>
          <p:cNvSpPr txBox="1">
            <a:spLocks noChangeArrowheads="1"/>
          </p:cNvSpPr>
          <p:nvPr/>
        </p:nvSpPr>
        <p:spPr bwMode="auto">
          <a:xfrm>
            <a:off x="876300" y="4978400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守恒条件</a:t>
            </a:r>
          </a:p>
        </p:txBody>
      </p:sp>
      <p:graphicFrame>
        <p:nvGraphicFramePr>
          <p:cNvPr id="562195" name="Object 19"/>
          <p:cNvGraphicFramePr>
            <a:graphicFrameLocks/>
          </p:cNvGraphicFramePr>
          <p:nvPr/>
        </p:nvGraphicFramePr>
        <p:xfrm>
          <a:off x="3111500" y="5033963"/>
          <a:ext cx="200501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" name="Equation" r:id="rId17" imgW="1914427" imgH="238125" progId="Equation.3">
                  <p:embed/>
                </p:oleObj>
              </mc:Choice>
              <mc:Fallback>
                <p:oleObj name="Equation" r:id="rId17" imgW="1914427" imgH="23812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5033963"/>
                        <a:ext cx="200501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96" name="AutoShape 20"/>
          <p:cNvSpPr>
            <a:spLocks noChangeArrowheads="1"/>
          </p:cNvSpPr>
          <p:nvPr/>
        </p:nvSpPr>
        <p:spPr bwMode="auto">
          <a:xfrm>
            <a:off x="468313" y="4437063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6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6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6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6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8" grpId="0" autoUpdateAnimBg="0"/>
      <p:bldP spid="562179" grpId="0" autoUpdateAnimBg="0"/>
      <p:bldP spid="562184" grpId="0" autoUpdateAnimBg="0"/>
      <p:bldP spid="562188" grpId="0" autoUpdateAnimBg="0"/>
      <p:bldP spid="562189" grpId="0" animBg="1"/>
      <p:bldP spid="562190" grpId="0" autoUpdateAnimBg="0"/>
      <p:bldP spid="562191" grpId="0" autoUpdateAnimBg="0"/>
      <p:bldP spid="562192" grpId="0" autoUpdateAnimBg="0"/>
      <p:bldP spid="562193" grpId="0" autoUpdateAnimBg="0"/>
      <p:bldP spid="562194" grpId="0" autoUpdateAnimBg="0"/>
      <p:bldP spid="56219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Text Box 2"/>
          <p:cNvSpPr txBox="1">
            <a:spLocks noChangeArrowheads="1"/>
          </p:cNvSpPr>
          <p:nvPr/>
        </p:nvSpPr>
        <p:spPr bwMode="auto">
          <a:xfrm>
            <a:off x="2552700" y="382588"/>
            <a:ext cx="39862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3.5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能量守恒定律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3203" name="Text Box 3"/>
          <p:cNvSpPr txBox="1">
            <a:spLocks noChangeArrowheads="1"/>
          </p:cNvSpPr>
          <p:nvPr/>
        </p:nvSpPr>
        <p:spPr bwMode="auto">
          <a:xfrm>
            <a:off x="747713" y="990600"/>
            <a:ext cx="807243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能量不能消失，也不能创造，只能从一种形式转换为另一种形式。对一个封闭系统来说，不论发生何种变化，各种形式的能量可以互相转换，但它们总和是一个常量。这一结论称为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能量转换和守恒定律。</a:t>
            </a:r>
            <a:r>
              <a:rPr kumimoji="1" lang="zh-CN" altLang="en-US" sz="2400" b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63204" name="Text Box 4"/>
          <p:cNvSpPr txBox="1">
            <a:spLocks noChangeArrowheads="1"/>
          </p:cNvSpPr>
          <p:nvPr/>
        </p:nvSpPr>
        <p:spPr bwMode="auto">
          <a:xfrm>
            <a:off x="762000" y="5638800"/>
            <a:ext cx="81248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3688" indent="-293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机械能守恒定律是普遍的能量守恒定律在机械运动范围内的体现 </a:t>
            </a:r>
          </a:p>
        </p:txBody>
      </p:sp>
      <p:sp>
        <p:nvSpPr>
          <p:cNvPr id="563205" name="Rectangle 5"/>
          <p:cNvSpPr>
            <a:spLocks noChangeArrowheads="1"/>
          </p:cNvSpPr>
          <p:nvPr/>
        </p:nvSpPr>
        <p:spPr bwMode="auto">
          <a:xfrm>
            <a:off x="742950" y="4705350"/>
            <a:ext cx="779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能量守恒定律可以适用于任何变化过程 </a:t>
            </a:r>
          </a:p>
        </p:txBody>
      </p:sp>
      <p:sp>
        <p:nvSpPr>
          <p:cNvPr id="563206" name="Text Box 6"/>
          <p:cNvSpPr txBox="1">
            <a:spLocks noChangeArrowheads="1"/>
          </p:cNvSpPr>
          <p:nvPr/>
        </p:nvSpPr>
        <p:spPr bwMode="auto">
          <a:xfrm>
            <a:off x="769938" y="5200650"/>
            <a:ext cx="514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功是能量交换或转换的一种度量</a:t>
            </a:r>
          </a:p>
        </p:txBody>
      </p:sp>
      <p:sp>
        <p:nvSpPr>
          <p:cNvPr id="563207" name="Rectangle 7"/>
          <p:cNvSpPr>
            <a:spLocks noChangeArrowheads="1"/>
          </p:cNvSpPr>
          <p:nvPr/>
        </p:nvSpPr>
        <p:spPr bwMode="auto">
          <a:xfrm>
            <a:off x="1184275" y="2841625"/>
            <a:ext cx="72755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4863" indent="-785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0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例如：利用水高度差推动水轮机转动，能使发电机发电，将机械能转换为电能。</a:t>
            </a:r>
          </a:p>
        </p:txBody>
      </p:sp>
      <p:sp>
        <p:nvSpPr>
          <p:cNvPr id="563208" name="Text Box 8"/>
          <p:cNvSpPr txBox="1">
            <a:spLocks noChangeArrowheads="1"/>
          </p:cNvSpPr>
          <p:nvPr/>
        </p:nvSpPr>
        <p:spPr bwMode="auto">
          <a:xfrm>
            <a:off x="730250" y="4230688"/>
            <a:ext cx="78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563209" name="Rectangle 9"/>
          <p:cNvSpPr>
            <a:spLocks noChangeArrowheads="1"/>
          </p:cNvSpPr>
          <p:nvPr/>
        </p:nvSpPr>
        <p:spPr bwMode="auto">
          <a:xfrm>
            <a:off x="1981200" y="3729038"/>
            <a:ext cx="6191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电流通过电热器发热，把电能又转换为热能。 </a:t>
            </a:r>
          </a:p>
        </p:txBody>
      </p:sp>
      <p:sp>
        <p:nvSpPr>
          <p:cNvPr id="563210" name="AutoShape 10"/>
          <p:cNvSpPr>
            <a:spLocks noChangeArrowheads="1"/>
          </p:cNvSpPr>
          <p:nvPr/>
        </p:nvSpPr>
        <p:spPr bwMode="auto">
          <a:xfrm>
            <a:off x="395288" y="4187825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2" grpId="0" autoUpdateAnimBg="0"/>
      <p:bldP spid="563203" grpId="0" autoUpdateAnimBg="0"/>
      <p:bldP spid="563204" grpId="0" autoUpdateAnimBg="0"/>
      <p:bldP spid="563205" grpId="0" autoUpdateAnimBg="0"/>
      <p:bldP spid="563206" grpId="0" autoUpdateAnimBg="0"/>
      <p:bldP spid="563207" grpId="0" autoUpdateAnimBg="0"/>
      <p:bldP spid="563208" grpId="0" autoUpdateAnimBg="0"/>
      <p:bldP spid="563209" grpId="0" autoUpdateAnimBg="0"/>
      <p:bldP spid="5632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3708400" y="301625"/>
            <a:ext cx="1800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6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要点回顾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0875" y="1612900"/>
            <a:ext cx="1905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 dirty="0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200" b="1" dirty="0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直角坐标系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406775" y="2184400"/>
          <a:ext cx="43815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Equation" r:id="rId3" imgW="1547731" imgH="433485" progId="Equation.3">
                  <p:embed/>
                </p:oleObj>
              </mc:Choice>
              <mc:Fallback>
                <p:oleObj name="Equation" r:id="rId3" imgW="1547731" imgH="4334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2184400"/>
                        <a:ext cx="43815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09600" y="3549650"/>
            <a:ext cx="2590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2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自然坐标系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381000" y="1446213"/>
            <a:ext cx="457200" cy="3048000"/>
          </a:xfrm>
          <a:prstGeom prst="leftBrace">
            <a:avLst>
              <a:gd name="adj1" fmla="val 55556"/>
              <a:gd name="adj2" fmla="val 50000"/>
            </a:avLst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200" b="1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25"/>
          <p:cNvGraphicFramePr>
            <a:graphicFrameLocks noChangeAspect="1"/>
          </p:cNvGraphicFramePr>
          <p:nvPr/>
        </p:nvGraphicFramePr>
        <p:xfrm>
          <a:off x="2339975" y="1304925"/>
          <a:ext cx="5976938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" name="公式" r:id="rId5" imgW="2481051" imgH="423765" progId="Equation.3">
                  <p:embed/>
                </p:oleObj>
              </mc:Choice>
              <mc:Fallback>
                <p:oleObj name="公式" r:id="rId5" imgW="2481051" imgH="42376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304925"/>
                        <a:ext cx="5976938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6"/>
          <p:cNvGraphicFramePr>
            <a:graphicFrameLocks noChangeAspect="1"/>
          </p:cNvGraphicFramePr>
          <p:nvPr/>
        </p:nvGraphicFramePr>
        <p:xfrm>
          <a:off x="2378075" y="3151188"/>
          <a:ext cx="361632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公式" r:id="rId7" imgW="1471661" imgH="423765" progId="Equation.3">
                  <p:embed/>
                </p:oleObj>
              </mc:Choice>
              <mc:Fallback>
                <p:oleObj name="公式" r:id="rId7" imgW="1471661" imgH="42376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3151188"/>
                        <a:ext cx="361632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74650" y="4397375"/>
            <a:ext cx="8443913" cy="57246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计算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功时，将计算投影到不同坐标轴上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可使计算更加简便！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79388" y="765175"/>
            <a:ext cx="8785225" cy="676275"/>
            <a:chOff x="179388" y="764704"/>
            <a:chExt cx="8785225" cy="676275"/>
          </a:xfrm>
        </p:grpSpPr>
        <p:sp>
          <p:nvSpPr>
            <p:cNvPr id="4111" name="Rectangle 4"/>
            <p:cNvSpPr>
              <a:spLocks noChangeArrowheads="1"/>
            </p:cNvSpPr>
            <p:nvPr/>
          </p:nvSpPr>
          <p:spPr bwMode="auto">
            <a:xfrm>
              <a:off x="179388" y="836712"/>
              <a:ext cx="8785225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200" b="1" dirty="0">
                  <a:solidFill>
                    <a:srgbClr val="FFFF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•  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功的普遍公式 </a:t>
              </a:r>
              <a:r>
                <a:rPr kumimoji="1" lang="en-US" altLang="zh-CN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—                                      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力与质点</a:t>
              </a:r>
              <a:r>
                <a:rPr kumimoji="1" lang="zh-CN" altLang="en-US" sz="22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元位移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标积的</a:t>
              </a:r>
              <a:r>
                <a:rPr kumimoji="1" lang="zh-CN" altLang="en-US" sz="22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线积分</a:t>
              </a:r>
            </a:p>
          </p:txBody>
        </p:sp>
        <p:graphicFrame>
          <p:nvGraphicFramePr>
            <p:cNvPr id="4112" name="对象 12"/>
            <p:cNvGraphicFramePr>
              <a:graphicFrameLocks noChangeAspect="1"/>
            </p:cNvGraphicFramePr>
            <p:nvPr/>
          </p:nvGraphicFramePr>
          <p:xfrm>
            <a:off x="2555776" y="764704"/>
            <a:ext cx="264795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6" name="Equation" r:id="rId9" imgW="2648718" imgH="676824" progId="Equation.DSMT4">
                    <p:embed/>
                  </p:oleObj>
                </mc:Choice>
                <mc:Fallback>
                  <p:oleObj name="Equation" r:id="rId9" imgW="2648718" imgH="676824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776" y="764704"/>
                          <a:ext cx="264795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50825" y="5129213"/>
            <a:ext cx="762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</a:t>
            </a: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功率（</a:t>
            </a:r>
            <a:r>
              <a:rPr kumimoji="1" lang="en-US" altLang="zh-CN" sz="2400" b="1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Power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） </a:t>
            </a: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— 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力在单位时间内所作的功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907704" y="5637534"/>
            <a:ext cx="4419600" cy="914400"/>
          </a:xfrm>
          <a:prstGeom prst="rect">
            <a:avLst/>
          </a:prstGeom>
          <a:solidFill>
            <a:srgbClr val="009999">
              <a:alpha val="49019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872177"/>
              </p:ext>
            </p:extLst>
          </p:nvPr>
        </p:nvGraphicFramePr>
        <p:xfrm>
          <a:off x="2277541" y="5566937"/>
          <a:ext cx="14509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Equation" r:id="rId11" imgW="672840" imgH="419040" progId="Equation.DSMT4">
                  <p:embed/>
                </p:oleObj>
              </mc:Choice>
              <mc:Fallback>
                <p:oleObj name="Equation" r:id="rId11" imgW="672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541" y="5566937"/>
                        <a:ext cx="145097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109176"/>
              </p:ext>
            </p:extLst>
          </p:nvPr>
        </p:nvGraphicFramePr>
        <p:xfrm>
          <a:off x="3800871" y="5819350"/>
          <a:ext cx="23828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8" name="Equation" r:id="rId13" imgW="1104840" imgH="203040" progId="Equation.DSMT4">
                  <p:embed/>
                </p:oleObj>
              </mc:Choice>
              <mc:Fallback>
                <p:oleObj name="Equation" r:id="rId13" imgW="1104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871" y="5819350"/>
                        <a:ext cx="238283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915820" y="2170302"/>
            <a:ext cx="129430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将</a:t>
            </a:r>
            <a:r>
              <a:rPr kumimoji="1"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线积分</a:t>
            </a:r>
            <a:r>
              <a:rPr kumimoji="1" lang="zh-CN" altLang="en-US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转化成</a:t>
            </a:r>
            <a:r>
              <a:rPr kumimoji="1"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定积分</a:t>
            </a:r>
            <a:endParaRPr kumimoji="1"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5" grpId="0" build="p" autoUpdateAnimBg="0"/>
      <p:bldP spid="8" grpId="0" build="p" autoUpdateAnimBg="0"/>
      <p:bldP spid="9" grpId="0" animBg="1"/>
      <p:bldP spid="12" grpId="0" animBg="1" autoUpdateAnimBg="0"/>
      <p:bldP spid="15" grpId="0" autoUpdateAnimBg="0"/>
      <p:bldP spid="20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768350" y="471488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把一个物体从地球表面上沿铅垂方向以第二宇宙速度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b="1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kumimoji="1" lang="en-US" altLang="zh-CN" sz="2400" b="1" baseline="-25000">
                <a:solidFill>
                  <a:srgbClr val="FF9900"/>
                </a:solidFill>
                <a:latin typeface="宋体" panose="02010600030101010101" pitchFamily="2" charset="-122"/>
              </a:rPr>
              <a:t>0</a:t>
            </a:r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  <a:latin typeface="宋体" panose="02010600030101010101" pitchFamily="2" charset="-122"/>
              </a:rPr>
              <a:t>                             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1150" y="2276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785813" y="2276475"/>
            <a:ext cx="810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整个过程只有万有引力做功，故物体</a:t>
            </a: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-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地球系统机械能守恒</a:t>
            </a:r>
            <a:r>
              <a:rPr kumimoji="1" lang="en-US" altLang="zh-CN" sz="24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179388" y="457200"/>
            <a:ext cx="75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231" name="Rectangle 7"/>
          <p:cNvSpPr>
            <a:spLocks noChangeArrowheads="1"/>
          </p:cNvSpPr>
          <p:nvPr/>
        </p:nvSpPr>
        <p:spPr bwMode="auto">
          <a:xfrm>
            <a:off x="796925" y="1700213"/>
            <a:ext cx="8118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物体从地面飞行到与地心相距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nR</a:t>
            </a:r>
            <a:r>
              <a:rPr kumimoji="1" lang="en-US" altLang="zh-CN" sz="2400" b="1" i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e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处经历的时间。</a:t>
            </a:r>
          </a:p>
        </p:txBody>
      </p:sp>
      <p:sp>
        <p:nvSpPr>
          <p:cNvPr id="564232" name="Rectangle 8"/>
          <p:cNvSpPr>
            <a:spLocks noChangeArrowheads="1"/>
          </p:cNvSpPr>
          <p:nvPr/>
        </p:nvSpPr>
        <p:spPr bwMode="auto">
          <a:xfrm>
            <a:off x="293688" y="17510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</a:p>
        </p:txBody>
      </p:sp>
      <p:sp>
        <p:nvSpPr>
          <p:cNvPr id="564233" name="Rectangle 9"/>
          <p:cNvSpPr>
            <a:spLocks noChangeArrowheads="1"/>
          </p:cNvSpPr>
          <p:nvPr/>
        </p:nvSpPr>
        <p:spPr bwMode="auto">
          <a:xfrm>
            <a:off x="792163" y="112553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发射出去，阻力忽略不计，</a:t>
            </a:r>
          </a:p>
        </p:txBody>
      </p:sp>
      <p:graphicFrame>
        <p:nvGraphicFramePr>
          <p:cNvPr id="564235" name="Object 11"/>
          <p:cNvGraphicFramePr>
            <a:graphicFrameLocks/>
          </p:cNvGraphicFramePr>
          <p:nvPr/>
        </p:nvGraphicFramePr>
        <p:xfrm>
          <a:off x="1042988" y="4729163"/>
          <a:ext cx="1003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4" name="Equation" r:id="rId3" imgW="905038" imgH="733328" progId="Equation.3">
                  <p:embed/>
                </p:oleObj>
              </mc:Choice>
              <mc:Fallback>
                <p:oleObj name="Equation" r:id="rId3" imgW="905038" imgH="733328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29163"/>
                        <a:ext cx="1003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6" name="Object 12"/>
          <p:cNvGraphicFramePr>
            <a:graphicFrameLocks/>
          </p:cNvGraphicFramePr>
          <p:nvPr/>
        </p:nvGraphicFramePr>
        <p:xfrm>
          <a:off x="3203575" y="4727575"/>
          <a:ext cx="3365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" name="Equation" r:id="rId5" imgW="3267108" imgH="828578" progId="Equation.3">
                  <p:embed/>
                </p:oleObj>
              </mc:Choice>
              <mc:Fallback>
                <p:oleObj name="Equation" r:id="rId5" imgW="3267108" imgH="828578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27575"/>
                        <a:ext cx="3365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37" name="AutoShape 13"/>
          <p:cNvSpPr>
            <a:spLocks noChangeArrowheads="1"/>
          </p:cNvSpPr>
          <p:nvPr/>
        </p:nvSpPr>
        <p:spPr bwMode="auto">
          <a:xfrm>
            <a:off x="2406650" y="5045075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790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09521"/>
              </p:ext>
            </p:extLst>
          </p:nvPr>
        </p:nvGraphicFramePr>
        <p:xfrm>
          <a:off x="2700338" y="3716338"/>
          <a:ext cx="27368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" name="Equation" r:id="rId7" imgW="1190788" imgH="371281" progId="Equation.DSMT4">
                  <p:embed/>
                </p:oleObj>
              </mc:Choice>
              <mc:Fallback>
                <p:oleObj name="Equation" r:id="rId7" imgW="1190788" imgH="37128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716338"/>
                        <a:ext cx="27368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9388" y="3621088"/>
            <a:ext cx="252095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第二宇宙速度定义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（刚刚能够逃离地球的引力）：</a:t>
            </a:r>
            <a:r>
              <a:rPr kumimoji="1" lang="en-US" altLang="zh-CN" sz="24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3" name="AutoShape 13"/>
          <p:cNvSpPr>
            <a:spLocks noChangeArrowheads="1"/>
          </p:cNvSpPr>
          <p:nvPr/>
        </p:nvSpPr>
        <p:spPr bwMode="auto">
          <a:xfrm rot="2700000">
            <a:off x="5681663" y="35433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487095"/>
              </p:ext>
            </p:extLst>
          </p:nvPr>
        </p:nvGraphicFramePr>
        <p:xfrm>
          <a:off x="869518" y="2708920"/>
          <a:ext cx="472324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" name="Equation" r:id="rId9" imgW="2133360" imgH="431640" progId="Equation.DSMT4">
                  <p:embed/>
                </p:oleObj>
              </mc:Choice>
              <mc:Fallback>
                <p:oleObj name="Equation" r:id="rId9" imgW="2133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518" y="2708920"/>
                        <a:ext cx="472324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23547"/>
              </p:ext>
            </p:extLst>
          </p:nvPr>
        </p:nvGraphicFramePr>
        <p:xfrm>
          <a:off x="6007100" y="3621088"/>
          <a:ext cx="177165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8" name="Equation" r:id="rId11" imgW="799920" imgH="444240" progId="Equation.DSMT4">
                  <p:embed/>
                </p:oleObj>
              </mc:Choice>
              <mc:Fallback>
                <p:oleObj name="Equation" r:id="rId11" imgW="7999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621088"/>
                        <a:ext cx="177165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303102"/>
              </p:ext>
            </p:extLst>
          </p:nvPr>
        </p:nvGraphicFramePr>
        <p:xfrm>
          <a:off x="5052219" y="5589240"/>
          <a:ext cx="371316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9" name="Equation" r:id="rId13" imgW="1676160" imgH="457200" progId="Equation.DSMT4">
                  <p:embed/>
                </p:oleObj>
              </mc:Choice>
              <mc:Fallback>
                <p:oleObj name="Equation" r:id="rId13" imgW="1676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219" y="5589240"/>
                        <a:ext cx="371316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53860"/>
              </p:ext>
            </p:extLst>
          </p:nvPr>
        </p:nvGraphicFramePr>
        <p:xfrm>
          <a:off x="800100" y="5589240"/>
          <a:ext cx="3487738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" name="Equation" r:id="rId15" imgW="1574640" imgH="457200" progId="Equation.DSMT4">
                  <p:embed/>
                </p:oleObj>
              </mc:Choice>
              <mc:Fallback>
                <p:oleObj name="Equation" r:id="rId15" imgW="1574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5589240"/>
                        <a:ext cx="3487738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6" grpId="0" autoUpdateAnimBg="0"/>
      <p:bldP spid="564227" grpId="0" autoUpdateAnimBg="0"/>
      <p:bldP spid="564228" grpId="0" autoUpdateAnimBg="0"/>
      <p:bldP spid="564230" grpId="0" autoUpdateAnimBg="0"/>
      <p:bldP spid="564231" grpId="0" autoUpdateAnimBg="0"/>
      <p:bldP spid="564232" grpId="0" autoUpdateAnimBg="0"/>
      <p:bldP spid="564233" grpId="0" autoUpdateAnimBg="0"/>
      <p:bldP spid="564237" grpId="0" animBg="1"/>
      <p:bldP spid="2" grpId="0" autoUpdateAnimBg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5" name="Text Box 7"/>
          <p:cNvSpPr txBox="1">
            <a:spLocks noChangeArrowheads="1"/>
          </p:cNvSpPr>
          <p:nvPr/>
        </p:nvSpPr>
        <p:spPr bwMode="auto">
          <a:xfrm>
            <a:off x="781050" y="381000"/>
            <a:ext cx="836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用弹簧连接两个木板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放置在桌面上，弹簧压缩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sp>
        <p:nvSpPr>
          <p:cNvPr id="565256" name="Line 8"/>
          <p:cNvSpPr>
            <a:spLocks noChangeShapeType="1"/>
          </p:cNvSpPr>
          <p:nvPr/>
        </p:nvSpPr>
        <p:spPr bwMode="auto">
          <a:xfrm>
            <a:off x="1447800" y="2022475"/>
            <a:ext cx="6629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66888" y="2249488"/>
            <a:ext cx="1585912" cy="1179512"/>
            <a:chOff x="1113" y="1417"/>
            <a:chExt cx="999" cy="743"/>
          </a:xfrm>
        </p:grpSpPr>
        <p:sp>
          <p:nvSpPr>
            <p:cNvPr id="23603" name="Rectangle 10"/>
            <p:cNvSpPr>
              <a:spLocks noChangeArrowheads="1"/>
            </p:cNvSpPr>
            <p:nvPr/>
          </p:nvSpPr>
          <p:spPr bwMode="auto">
            <a:xfrm>
              <a:off x="1113" y="1514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4" name="Object 11"/>
            <p:cNvGraphicFramePr>
              <a:graphicFrameLocks/>
            </p:cNvGraphicFramePr>
            <p:nvPr/>
          </p:nvGraphicFramePr>
          <p:xfrm>
            <a:off x="1829" y="1417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64" name="Equation" r:id="rId3" imgW="295503" imgH="323656" progId="Equation.3">
                    <p:embed/>
                  </p:oleObj>
                </mc:Choice>
                <mc:Fallback>
                  <p:oleObj name="Equation" r:id="rId3" imgW="295503" imgH="323656" progId="Equation.3">
                    <p:embed/>
                    <p:pic>
                      <p:nvPicPr>
                        <p:cNvPr id="0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9" y="1417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5" name="Rectangle 12"/>
            <p:cNvSpPr>
              <a:spLocks noChangeArrowheads="1"/>
            </p:cNvSpPr>
            <p:nvPr/>
          </p:nvSpPr>
          <p:spPr bwMode="auto">
            <a:xfrm>
              <a:off x="1135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6" name="Object 13"/>
            <p:cNvGraphicFramePr>
              <a:graphicFrameLocks/>
            </p:cNvGraphicFramePr>
            <p:nvPr/>
          </p:nvGraphicFramePr>
          <p:xfrm>
            <a:off x="1888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65" name="Equation" r:id="rId5" imgW="256980" imgH="323656" progId="Equation.3">
                    <p:embed/>
                  </p:oleObj>
                </mc:Choice>
                <mc:Fallback>
                  <p:oleObj name="Equation" r:id="rId5" imgW="256980" imgH="323656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07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" y="1610"/>
              <a:ext cx="9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3" name="Line 15"/>
          <p:cNvSpPr>
            <a:spLocks noChangeShapeType="1"/>
          </p:cNvSpPr>
          <p:nvPr/>
        </p:nvSpPr>
        <p:spPr bwMode="auto">
          <a:xfrm>
            <a:off x="1462088" y="2403475"/>
            <a:ext cx="3048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64" name="Object 16"/>
          <p:cNvGraphicFramePr>
            <a:graphicFrameLocks/>
          </p:cNvGraphicFramePr>
          <p:nvPr/>
        </p:nvGraphicFramePr>
        <p:xfrm>
          <a:off x="1131888" y="2006600"/>
          <a:ext cx="315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6" name="Equation" r:id="rId8" imgW="218945" imgH="333375" progId="Equation.3">
                  <p:embed/>
                </p:oleObj>
              </mc:Choice>
              <mc:Fallback>
                <p:oleObj name="Equation" r:id="rId8" imgW="218945" imgH="33337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2006600"/>
                        <a:ext cx="315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65" name="Line 17"/>
          <p:cNvSpPr>
            <a:spLocks noChangeShapeType="1"/>
          </p:cNvSpPr>
          <p:nvPr/>
        </p:nvSpPr>
        <p:spPr bwMode="auto">
          <a:xfrm>
            <a:off x="1676400" y="2022475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357688" y="2478088"/>
            <a:ext cx="1585912" cy="950912"/>
            <a:chOff x="2745" y="1561"/>
            <a:chExt cx="999" cy="599"/>
          </a:xfrm>
        </p:grpSpPr>
        <p:sp>
          <p:nvSpPr>
            <p:cNvPr id="23598" name="Rectangle 19"/>
            <p:cNvSpPr>
              <a:spLocks noChangeArrowheads="1"/>
            </p:cNvSpPr>
            <p:nvPr/>
          </p:nvSpPr>
          <p:spPr bwMode="auto">
            <a:xfrm>
              <a:off x="2745" y="1663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599" name="Object 20"/>
            <p:cNvGraphicFramePr>
              <a:graphicFrameLocks/>
            </p:cNvGraphicFramePr>
            <p:nvPr/>
          </p:nvGraphicFramePr>
          <p:xfrm>
            <a:off x="3497" y="1561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67" name="Equation" r:id="rId10" imgW="295503" imgH="323656" progId="Equation.3">
                    <p:embed/>
                  </p:oleObj>
                </mc:Choice>
                <mc:Fallback>
                  <p:oleObj name="Equation" r:id="rId10" imgW="295503" imgH="323656" progId="Equation.3">
                    <p:embed/>
                    <p:pic>
                      <p:nvPicPr>
                        <p:cNvPr id="0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7" y="1561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0" name="Rectangle 21"/>
            <p:cNvSpPr>
              <a:spLocks noChangeArrowheads="1"/>
            </p:cNvSpPr>
            <p:nvPr/>
          </p:nvSpPr>
          <p:spPr bwMode="auto">
            <a:xfrm>
              <a:off x="2767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1" name="Object 22"/>
            <p:cNvGraphicFramePr>
              <a:graphicFrameLocks/>
            </p:cNvGraphicFramePr>
            <p:nvPr/>
          </p:nvGraphicFramePr>
          <p:xfrm>
            <a:off x="3520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68" name="Equation" r:id="rId12" imgW="256980" imgH="323656" progId="Equation.3">
                    <p:embed/>
                  </p:oleObj>
                </mc:Choice>
                <mc:Fallback>
                  <p:oleObj name="Equation" r:id="rId12" imgW="256980" imgH="323656" progId="Equation.3">
                    <p:embed/>
                    <p:pic>
                      <p:nvPicPr>
                        <p:cNvPr id="0" name="Object 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02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754"/>
              <a:ext cx="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72" name="Line 24"/>
          <p:cNvSpPr>
            <a:spLocks noChangeShapeType="1"/>
          </p:cNvSpPr>
          <p:nvPr/>
        </p:nvSpPr>
        <p:spPr bwMode="auto">
          <a:xfrm>
            <a:off x="4899025" y="1798638"/>
            <a:ext cx="0" cy="838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73" name="Object 25"/>
          <p:cNvGraphicFramePr>
            <a:graphicFrameLocks/>
          </p:cNvGraphicFramePr>
          <p:nvPr/>
        </p:nvGraphicFramePr>
        <p:xfrm>
          <a:off x="4779963" y="1374775"/>
          <a:ext cx="3063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9" name="Equation" r:id="rId15" imgW="209680" imgH="247844" progId="Equation.3">
                  <p:embed/>
                </p:oleObj>
              </mc:Choice>
              <mc:Fallback>
                <p:oleObj name="Equation" r:id="rId15" imgW="209680" imgH="247844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1374775"/>
                        <a:ext cx="3063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74" name="Line 26"/>
          <p:cNvSpPr>
            <a:spLocks noChangeShapeType="1"/>
          </p:cNvSpPr>
          <p:nvPr/>
        </p:nvSpPr>
        <p:spPr bwMode="auto">
          <a:xfrm>
            <a:off x="3557588" y="2403475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75" name="Line 27"/>
          <p:cNvSpPr>
            <a:spLocks noChangeShapeType="1"/>
          </p:cNvSpPr>
          <p:nvPr/>
        </p:nvSpPr>
        <p:spPr bwMode="auto">
          <a:xfrm>
            <a:off x="3581400" y="2632075"/>
            <a:ext cx="533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881438" y="2116138"/>
            <a:ext cx="0" cy="803275"/>
            <a:chOff x="2445" y="2411"/>
            <a:chExt cx="0" cy="506"/>
          </a:xfrm>
        </p:grpSpPr>
        <p:sp>
          <p:nvSpPr>
            <p:cNvPr id="23595" name="Line 29"/>
            <p:cNvSpPr>
              <a:spLocks noChangeShapeType="1"/>
            </p:cNvSpPr>
            <p:nvPr/>
          </p:nvSpPr>
          <p:spPr bwMode="auto">
            <a:xfrm>
              <a:off x="2445" y="2411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6" name="Line 30"/>
            <p:cNvSpPr>
              <a:spLocks noChangeShapeType="1"/>
            </p:cNvSpPr>
            <p:nvPr/>
          </p:nvSpPr>
          <p:spPr bwMode="auto">
            <a:xfrm>
              <a:off x="2445" y="2603"/>
              <a:ext cx="0" cy="144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Line 31"/>
            <p:cNvSpPr>
              <a:spLocks noChangeShapeType="1"/>
            </p:cNvSpPr>
            <p:nvPr/>
          </p:nvSpPr>
          <p:spPr bwMode="auto">
            <a:xfrm>
              <a:off x="2445" y="2725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65280" name="Object 32"/>
          <p:cNvGraphicFramePr>
            <a:graphicFrameLocks/>
          </p:cNvGraphicFramePr>
          <p:nvPr/>
        </p:nvGraphicFramePr>
        <p:xfrm>
          <a:off x="4062413" y="2287588"/>
          <a:ext cx="2809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0" name="Equation" r:id="rId17" imgW="180910" imgH="323656" progId="Equation.3">
                  <p:embed/>
                </p:oleObj>
              </mc:Choice>
              <mc:Fallback>
                <p:oleObj name="Equation" r:id="rId17" imgW="180910" imgH="323656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2287588"/>
                        <a:ext cx="2809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526213" y="1497013"/>
            <a:ext cx="1525587" cy="1930400"/>
            <a:chOff x="4111" y="943"/>
            <a:chExt cx="961" cy="1216"/>
          </a:xfrm>
        </p:grpSpPr>
        <p:sp>
          <p:nvSpPr>
            <p:cNvPr id="23592" name="Rectangle 34"/>
            <p:cNvSpPr>
              <a:spLocks noChangeArrowheads="1"/>
            </p:cNvSpPr>
            <p:nvPr/>
          </p:nvSpPr>
          <p:spPr bwMode="auto">
            <a:xfrm>
              <a:off x="4111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593" name="Object 35"/>
            <p:cNvGraphicFramePr>
              <a:graphicFrameLocks/>
            </p:cNvGraphicFramePr>
            <p:nvPr/>
          </p:nvGraphicFramePr>
          <p:xfrm>
            <a:off x="4848" y="1896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71" name="Equation" r:id="rId19" imgW="256980" imgH="323656" progId="Equation.3">
                    <p:embed/>
                  </p:oleObj>
                </mc:Choice>
                <mc:Fallback>
                  <p:oleObj name="Equation" r:id="rId19" imgW="256980" imgH="323656" progId="Equation.3">
                    <p:embed/>
                    <p:pic>
                      <p:nvPicPr>
                        <p:cNvPr id="0" name="Object 3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896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594" name="Picture 3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" y="943"/>
              <a:ext cx="16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85" name="Line 37"/>
          <p:cNvSpPr>
            <a:spLocks noChangeShapeType="1"/>
          </p:cNvSpPr>
          <p:nvPr/>
        </p:nvSpPr>
        <p:spPr bwMode="auto">
          <a:xfrm>
            <a:off x="7391400" y="1524000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86" name="Line 38"/>
          <p:cNvSpPr>
            <a:spLocks noChangeShapeType="1"/>
          </p:cNvSpPr>
          <p:nvPr/>
        </p:nvSpPr>
        <p:spPr bwMode="auto">
          <a:xfrm flipH="1">
            <a:off x="7667625" y="1533525"/>
            <a:ext cx="4763" cy="4746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87" name="Object 39"/>
          <p:cNvGraphicFramePr>
            <a:graphicFrameLocks/>
          </p:cNvGraphicFramePr>
          <p:nvPr/>
        </p:nvGraphicFramePr>
        <p:xfrm>
          <a:off x="7848600" y="1524000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" name="公式" r:id="rId22" imgW="218945" imgH="323656" progId="Equation.3">
                  <p:embed/>
                </p:oleObj>
              </mc:Choice>
              <mc:Fallback>
                <p:oleObj name="公式" r:id="rId22" imgW="218945" imgH="323656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524000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88" name="Text Box 40"/>
          <p:cNvSpPr txBox="1">
            <a:spLocks noChangeArrowheads="1"/>
          </p:cNvSpPr>
          <p:nvPr/>
        </p:nvSpPr>
        <p:spPr bwMode="auto">
          <a:xfrm>
            <a:off x="304800" y="3756481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65289" name="Text Box 41"/>
          <p:cNvSpPr txBox="1">
            <a:spLocks noChangeArrowheads="1"/>
          </p:cNvSpPr>
          <p:nvPr/>
        </p:nvSpPr>
        <p:spPr bwMode="auto">
          <a:xfrm>
            <a:off x="827088" y="3750131"/>
            <a:ext cx="7561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力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撤除后的整个过程只有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保守力（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重力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弹力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）作功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，机械能守恒</a:t>
            </a:r>
          </a:p>
        </p:txBody>
      </p:sp>
      <p:sp>
        <p:nvSpPr>
          <p:cNvPr id="565290" name="Line 42"/>
          <p:cNvSpPr>
            <a:spLocks noChangeShapeType="1"/>
          </p:cNvSpPr>
          <p:nvPr/>
        </p:nvSpPr>
        <p:spPr bwMode="auto">
          <a:xfrm>
            <a:off x="7046913" y="3241675"/>
            <a:ext cx="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1" name="Line 43"/>
          <p:cNvSpPr>
            <a:spLocks noChangeShapeType="1"/>
          </p:cNvSpPr>
          <p:nvPr/>
        </p:nvSpPr>
        <p:spPr bwMode="auto">
          <a:xfrm flipV="1">
            <a:off x="7045325" y="2708275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2" name="Line 44"/>
          <p:cNvSpPr>
            <a:spLocks noChangeShapeType="1"/>
          </p:cNvSpPr>
          <p:nvPr/>
        </p:nvSpPr>
        <p:spPr bwMode="auto">
          <a:xfrm>
            <a:off x="2287588" y="2438400"/>
            <a:ext cx="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3" name="Line 45"/>
          <p:cNvSpPr>
            <a:spLocks noChangeShapeType="1"/>
          </p:cNvSpPr>
          <p:nvPr/>
        </p:nvSpPr>
        <p:spPr bwMode="auto">
          <a:xfrm flipV="1">
            <a:off x="2286000" y="1905000"/>
            <a:ext cx="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8" name="Rectangle 50"/>
          <p:cNvSpPr>
            <a:spLocks noChangeArrowheads="1"/>
          </p:cNvSpPr>
          <p:nvPr/>
        </p:nvSpPr>
        <p:spPr bwMode="auto">
          <a:xfrm>
            <a:off x="107950" y="36036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5299" name="Rectangle 51"/>
          <p:cNvSpPr>
            <a:spLocks noChangeArrowheads="1"/>
          </p:cNvSpPr>
          <p:nvPr/>
        </p:nvSpPr>
        <p:spPr bwMode="auto">
          <a:xfrm>
            <a:off x="781050" y="896938"/>
            <a:ext cx="904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给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上加多大的压力 </a:t>
            </a:r>
            <a:r>
              <a:rPr kumimoji="1" lang="en-US" altLang="zh-CN" sz="2400" b="1" i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,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能使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离开桌面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？</a:t>
            </a:r>
          </a:p>
        </p:txBody>
      </p:sp>
      <p:sp>
        <p:nvSpPr>
          <p:cNvPr id="565300" name="Text Box 52"/>
          <p:cNvSpPr txBox="1">
            <a:spLocks noChangeArrowheads="1"/>
          </p:cNvSpPr>
          <p:nvPr/>
        </p:nvSpPr>
        <p:spPr bwMode="auto">
          <a:xfrm>
            <a:off x="252413" y="8794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sp>
        <p:nvSpPr>
          <p:cNvPr id="565301" name="Rectangle 53"/>
          <p:cNvSpPr>
            <a:spLocks noChangeArrowheads="1"/>
          </p:cNvSpPr>
          <p:nvPr/>
        </p:nvSpPr>
        <p:spPr bwMode="auto">
          <a:xfrm>
            <a:off x="6443663" y="1500188"/>
            <a:ext cx="1066800" cy="152400"/>
          </a:xfrm>
          <a:prstGeom prst="rect">
            <a:avLst/>
          </a:prstGeom>
          <a:solidFill>
            <a:srgbClr val="FF99CC"/>
          </a:solidFill>
          <a:ln w="9525">
            <a:solidFill>
              <a:srgbClr val="FF99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1476375" y="6092825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联立上述四式可得</a:t>
            </a:r>
          </a:p>
        </p:txBody>
      </p:sp>
      <p:sp>
        <p:nvSpPr>
          <p:cNvPr id="55" name="Text Box 41"/>
          <p:cNvSpPr txBox="1">
            <a:spLocks noChangeArrowheads="1"/>
          </p:cNvSpPr>
          <p:nvPr/>
        </p:nvSpPr>
        <p:spPr bwMode="auto">
          <a:xfrm>
            <a:off x="217488" y="5153025"/>
            <a:ext cx="2432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取图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i="1" baseline="-25000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的最低点为势能零点</a:t>
            </a:r>
          </a:p>
        </p:txBody>
      </p:sp>
      <p:graphicFrame>
        <p:nvGraphicFramePr>
          <p:cNvPr id="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81861"/>
              </p:ext>
            </p:extLst>
          </p:nvPr>
        </p:nvGraphicFramePr>
        <p:xfrm>
          <a:off x="796925" y="4561447"/>
          <a:ext cx="14049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3" name="Equation" r:id="rId24" imgW="634680" imgH="228600" progId="Equation.DSMT4">
                  <p:embed/>
                </p:oleObj>
              </mc:Choice>
              <mc:Fallback>
                <p:oleObj name="Equation" r:id="rId24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4561447"/>
                        <a:ext cx="14049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42819"/>
              </p:ext>
            </p:extLst>
          </p:nvPr>
        </p:nvGraphicFramePr>
        <p:xfrm>
          <a:off x="2903538" y="4617442"/>
          <a:ext cx="28384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" name="Equation" r:id="rId26" imgW="1282680" imgH="228600" progId="Equation.DSMT4">
                  <p:embed/>
                </p:oleObj>
              </mc:Choice>
              <mc:Fallback>
                <p:oleObj name="Equation" r:id="rId26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4617442"/>
                        <a:ext cx="28384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359865"/>
              </p:ext>
            </p:extLst>
          </p:nvPr>
        </p:nvGraphicFramePr>
        <p:xfrm>
          <a:off x="6693837" y="4613275"/>
          <a:ext cx="1376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5" name="Equation" r:id="rId28" imgW="622080" imgH="228600" progId="Equation.DSMT4">
                  <p:embed/>
                </p:oleObj>
              </mc:Choice>
              <mc:Fallback>
                <p:oleObj name="Equation" r:id="rId28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837" y="4613275"/>
                        <a:ext cx="1376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068752"/>
              </p:ext>
            </p:extLst>
          </p:nvPr>
        </p:nvGraphicFramePr>
        <p:xfrm>
          <a:off x="2648744" y="5068093"/>
          <a:ext cx="54721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" name="Equation" r:id="rId30" imgW="2476440" imgH="393480" progId="Equation.DSMT4">
                  <p:embed/>
                </p:oleObj>
              </mc:Choice>
              <mc:Fallback>
                <p:oleObj name="Equation" r:id="rId30" imgW="2476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8744" y="5068093"/>
                        <a:ext cx="54721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27642"/>
              </p:ext>
            </p:extLst>
          </p:nvPr>
        </p:nvGraphicFramePr>
        <p:xfrm>
          <a:off x="4283075" y="6093296"/>
          <a:ext cx="21605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7" name="Equation" r:id="rId32" imgW="977760" imgH="228600" progId="Equation.DSMT4">
                  <p:embed/>
                </p:oleObj>
              </mc:Choice>
              <mc:Fallback>
                <p:oleObj name="Equation" r:id="rId32" imgW="977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6093296"/>
                        <a:ext cx="21605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62177"/>
              </p:ext>
            </p:extLst>
          </p:nvPr>
        </p:nvGraphicFramePr>
        <p:xfrm>
          <a:off x="2138363" y="1321596"/>
          <a:ext cx="3937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8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1321596"/>
                        <a:ext cx="3937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182191"/>
              </p:ext>
            </p:extLst>
          </p:nvPr>
        </p:nvGraphicFramePr>
        <p:xfrm>
          <a:off x="7240588" y="2524126"/>
          <a:ext cx="33813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9" name="Equation" r:id="rId36" imgW="152280" imgH="241200" progId="Equation.DSMT4">
                  <p:embed/>
                </p:oleObj>
              </mc:Choice>
              <mc:Fallback>
                <p:oleObj name="Equation" r:id="rId36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2524126"/>
                        <a:ext cx="33813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930951"/>
              </p:ext>
            </p:extLst>
          </p:nvPr>
        </p:nvGraphicFramePr>
        <p:xfrm>
          <a:off x="2393950" y="2576513"/>
          <a:ext cx="4222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0" name="Equation" r:id="rId38" imgW="190440" imgH="241200" progId="Equation.DSMT4">
                  <p:embed/>
                </p:oleObj>
              </mc:Choice>
              <mc:Fallback>
                <p:oleObj name="Equation" r:id="rId38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2576513"/>
                        <a:ext cx="4222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52707"/>
              </p:ext>
            </p:extLst>
          </p:nvPr>
        </p:nvGraphicFramePr>
        <p:xfrm>
          <a:off x="7174707" y="3308351"/>
          <a:ext cx="393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" name="Equation" r:id="rId40" imgW="177480" imgH="241200" progId="Equation.DSMT4">
                  <p:embed/>
                </p:oleObj>
              </mc:Choice>
              <mc:Fallback>
                <p:oleObj name="Equation" r:id="rId4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707" y="3308351"/>
                        <a:ext cx="3937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41"/>
          <p:cNvSpPr txBox="1">
            <a:spLocks noChangeArrowheads="1"/>
          </p:cNvSpPr>
          <p:nvPr/>
        </p:nvSpPr>
        <p:spPr bwMode="auto">
          <a:xfrm>
            <a:off x="6820368" y="6080183"/>
            <a:ext cx="169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见黑板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23913" y="858253"/>
            <a:ext cx="6857999" cy="51414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56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6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65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5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6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5" dur="500"/>
                                        <p:tgtEl>
                                          <p:spTgt spid="56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6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6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5" grpId="0" autoUpdateAnimBg="0"/>
      <p:bldP spid="565256" grpId="0" animBg="1"/>
      <p:bldP spid="565263" grpId="0" animBg="1"/>
      <p:bldP spid="565265" grpId="0" animBg="1"/>
      <p:bldP spid="565272" grpId="0" animBg="1"/>
      <p:bldP spid="565274" grpId="0" animBg="1"/>
      <p:bldP spid="565275" grpId="0" animBg="1"/>
      <p:bldP spid="565285" grpId="0" animBg="1"/>
      <p:bldP spid="565286" grpId="0" animBg="1"/>
      <p:bldP spid="565288" grpId="0" autoUpdateAnimBg="0"/>
      <p:bldP spid="565289" grpId="0" autoUpdateAnimBg="0"/>
      <p:bldP spid="565290" grpId="0" animBg="1"/>
      <p:bldP spid="565291" grpId="0" animBg="1"/>
      <p:bldP spid="565292" grpId="0" animBg="1"/>
      <p:bldP spid="565293" grpId="0" animBg="1"/>
      <p:bldP spid="565298" grpId="0" autoUpdateAnimBg="0"/>
      <p:bldP spid="565299" grpId="0" autoUpdateAnimBg="0"/>
      <p:bldP spid="565300" grpId="0" autoUpdateAnimBg="0"/>
      <p:bldP spid="565301" grpId="0" animBg="1"/>
      <p:bldP spid="6" grpId="0" autoUpdateAnimBg="0"/>
      <p:bldP spid="55" grpId="0" autoUpdateAnimBg="0"/>
      <p:bldP spid="6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8"/>
          <p:cNvSpPr>
            <a:spLocks noChangeArrowheads="1"/>
          </p:cNvSpPr>
          <p:nvPr/>
        </p:nvSpPr>
        <p:spPr bwMode="auto">
          <a:xfrm>
            <a:off x="827088" y="296863"/>
            <a:ext cx="79216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一个质量为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15g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的子弹，以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200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米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秒的速度射入一固定的木板内，如阻力与射入木板的深度成正比，即                 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且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79388" y="333375"/>
            <a:ext cx="280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179388" y="2060575"/>
            <a:ext cx="431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解法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一（动能定理）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5974" name="Text Box 6"/>
          <p:cNvSpPr txBox="1">
            <a:spLocks noChangeArrowheads="1"/>
          </p:cNvSpPr>
          <p:nvPr/>
        </p:nvSpPr>
        <p:spPr bwMode="auto">
          <a:xfrm>
            <a:off x="517525" y="3500438"/>
            <a:ext cx="217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设射入深度为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</a:p>
        </p:txBody>
      </p:sp>
      <p:graphicFrame>
        <p:nvGraphicFramePr>
          <p:cNvPr id="24584" name="Object 7"/>
          <p:cNvGraphicFramePr>
            <a:graphicFrameLocks noChangeAspect="1"/>
          </p:cNvGraphicFramePr>
          <p:nvPr/>
        </p:nvGraphicFramePr>
        <p:xfrm>
          <a:off x="8202613" y="2940050"/>
          <a:ext cx="112712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2" name="公式" r:id="rId4" imgW="114151" imgH="215619" progId="Equation.3">
                  <p:embed/>
                </p:oleObj>
              </mc:Choice>
              <mc:Fallback>
                <p:oleObj name="公式" r:id="rId4" imgW="114151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613" y="2940050"/>
                        <a:ext cx="112712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76" name="Rectangle 8"/>
          <p:cNvSpPr>
            <a:spLocks noChangeArrowheads="1"/>
          </p:cNvSpPr>
          <p:nvPr/>
        </p:nvSpPr>
        <p:spPr bwMode="auto">
          <a:xfrm>
            <a:off x="5227638" y="1785938"/>
            <a:ext cx="3124200" cy="1752600"/>
          </a:xfrm>
          <a:prstGeom prst="rect">
            <a:avLst/>
          </a:prstGeom>
          <a:solidFill>
            <a:srgbClr val="33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33CCFF"/>
            </a:extrusionClr>
            <a:contourClr>
              <a:srgbClr val="33CCFF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705350" y="2986088"/>
            <a:ext cx="4114800" cy="808037"/>
            <a:chOff x="1344" y="1296"/>
            <a:chExt cx="2212" cy="509"/>
          </a:xfrm>
        </p:grpSpPr>
        <p:sp>
          <p:nvSpPr>
            <p:cNvPr id="24618" name="Line 10"/>
            <p:cNvSpPr>
              <a:spLocks noChangeShapeType="1"/>
            </p:cNvSpPr>
            <p:nvPr/>
          </p:nvSpPr>
          <p:spPr bwMode="auto">
            <a:xfrm>
              <a:off x="1636" y="1661"/>
              <a:ext cx="1920" cy="0"/>
            </a:xfrm>
            <a:prstGeom prst="line">
              <a:avLst/>
            </a:pr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9" name="Text Box 11"/>
            <p:cNvSpPr txBox="1">
              <a:spLocks noChangeArrowheads="1"/>
            </p:cNvSpPr>
            <p:nvPr/>
          </p:nvSpPr>
          <p:spPr bwMode="auto">
            <a:xfrm>
              <a:off x="1344" y="1440"/>
              <a:ext cx="25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4620" name="Text Box 12"/>
            <p:cNvSpPr txBox="1">
              <a:spLocks noChangeArrowheads="1"/>
            </p:cNvSpPr>
            <p:nvPr/>
          </p:nvSpPr>
          <p:spPr bwMode="auto">
            <a:xfrm>
              <a:off x="3216" y="1296"/>
              <a:ext cx="20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216525" y="2506663"/>
            <a:ext cx="2743200" cy="2146300"/>
            <a:chOff x="1632" y="1008"/>
            <a:chExt cx="1728" cy="1352"/>
          </a:xfrm>
        </p:grpSpPr>
        <p:sp>
          <p:nvSpPr>
            <p:cNvPr id="24613" name="Line 14"/>
            <p:cNvSpPr>
              <a:spLocks noChangeShapeType="1"/>
            </p:cNvSpPr>
            <p:nvPr/>
          </p:nvSpPr>
          <p:spPr bwMode="auto">
            <a:xfrm>
              <a:off x="1632" y="1008"/>
              <a:ext cx="0" cy="1200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4" name="Line 15"/>
            <p:cNvSpPr>
              <a:spLocks noChangeShapeType="1"/>
            </p:cNvSpPr>
            <p:nvPr/>
          </p:nvSpPr>
          <p:spPr bwMode="auto">
            <a:xfrm>
              <a:off x="3360" y="1008"/>
              <a:ext cx="0" cy="1296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15" name="Object 16"/>
            <p:cNvGraphicFramePr>
              <a:graphicFrameLocks noChangeAspect="1"/>
            </p:cNvGraphicFramePr>
            <p:nvPr/>
          </p:nvGraphicFramePr>
          <p:xfrm>
            <a:off x="2390" y="1920"/>
            <a:ext cx="25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73" name="公式" r:id="rId6" imgW="9753" imgH="85531" progId="Equation.3">
                    <p:embed/>
                  </p:oleObj>
                </mc:Choice>
                <mc:Fallback>
                  <p:oleObj name="公式" r:id="rId6" imgW="9753" imgH="8553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1920"/>
                          <a:ext cx="250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6" name="Line 17"/>
            <p:cNvSpPr>
              <a:spLocks noChangeShapeType="1"/>
            </p:cNvSpPr>
            <p:nvPr/>
          </p:nvSpPr>
          <p:spPr bwMode="auto">
            <a:xfrm>
              <a:off x="1632" y="2112"/>
              <a:ext cx="672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7" name="Line 18"/>
            <p:cNvSpPr>
              <a:spLocks noChangeShapeType="1"/>
            </p:cNvSpPr>
            <p:nvPr/>
          </p:nvSpPr>
          <p:spPr bwMode="auto">
            <a:xfrm flipH="1">
              <a:off x="2784" y="2112"/>
              <a:ext cx="576" cy="0"/>
            </a:xfrm>
            <a:prstGeom prst="line">
              <a:avLst/>
            </a:prstGeom>
            <a:noFill/>
            <a:ln w="12700" cap="sq">
              <a:solidFill>
                <a:srgbClr val="00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7285038" y="17859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222875" y="2476500"/>
            <a:ext cx="1752600" cy="1746250"/>
            <a:chOff x="1632" y="912"/>
            <a:chExt cx="1104" cy="1100"/>
          </a:xfrm>
        </p:grpSpPr>
        <p:graphicFrame>
          <p:nvGraphicFramePr>
            <p:cNvPr id="24609" name="Object 21"/>
            <p:cNvGraphicFramePr>
              <a:graphicFrameLocks noChangeAspect="1"/>
            </p:cNvGraphicFramePr>
            <p:nvPr/>
          </p:nvGraphicFramePr>
          <p:xfrm>
            <a:off x="2016" y="1632"/>
            <a:ext cx="341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74" name="公式" r:id="rId8" imgW="28770" imgH="47625" progId="Equation.3">
                    <p:embed/>
                  </p:oleObj>
                </mc:Choice>
                <mc:Fallback>
                  <p:oleObj name="公式" r:id="rId8" imgW="28770" imgH="4762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32"/>
                          <a:ext cx="341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0" name="Line 22"/>
            <p:cNvSpPr>
              <a:spLocks noChangeShapeType="1"/>
            </p:cNvSpPr>
            <p:nvPr/>
          </p:nvSpPr>
          <p:spPr bwMode="auto">
            <a:xfrm>
              <a:off x="2736" y="912"/>
              <a:ext cx="0" cy="1056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1" name="Line 23"/>
            <p:cNvSpPr>
              <a:spLocks noChangeShapeType="1"/>
            </p:cNvSpPr>
            <p:nvPr/>
          </p:nvSpPr>
          <p:spPr bwMode="auto">
            <a:xfrm flipH="1">
              <a:off x="2352" y="1824"/>
              <a:ext cx="384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2" name="Line 24"/>
            <p:cNvSpPr>
              <a:spLocks noChangeShapeType="1"/>
            </p:cNvSpPr>
            <p:nvPr/>
          </p:nvSpPr>
          <p:spPr bwMode="auto">
            <a:xfrm>
              <a:off x="1632" y="1824"/>
              <a:ext cx="432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753100" y="1665288"/>
            <a:ext cx="1219200" cy="990600"/>
            <a:chOff x="3744" y="2016"/>
            <a:chExt cx="768" cy="624"/>
          </a:xfrm>
        </p:grpSpPr>
        <p:graphicFrame>
          <p:nvGraphicFramePr>
            <p:cNvPr id="24606" name="Object 26"/>
            <p:cNvGraphicFramePr>
              <a:graphicFrameLocks noChangeAspect="1"/>
            </p:cNvGraphicFramePr>
            <p:nvPr/>
          </p:nvGraphicFramePr>
          <p:xfrm>
            <a:off x="3744" y="2016"/>
            <a:ext cx="384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75" name="公式" r:id="rId10" imgW="57052" imgH="104969" progId="Equation.3">
                    <p:embed/>
                  </p:oleObj>
                </mc:Choice>
                <mc:Fallback>
                  <p:oleObj name="公式" r:id="rId10" imgW="57052" imgH="104969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016"/>
                          <a:ext cx="384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7" name="Line 27"/>
            <p:cNvSpPr>
              <a:spLocks noChangeShapeType="1"/>
            </p:cNvSpPr>
            <p:nvPr/>
          </p:nvSpPr>
          <p:spPr bwMode="auto">
            <a:xfrm flipH="1">
              <a:off x="3840" y="2544"/>
              <a:ext cx="373" cy="0"/>
            </a:xfrm>
            <a:prstGeom prst="line">
              <a:avLst/>
            </a:prstGeom>
            <a:noFill/>
            <a:ln w="57150" cap="sq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8" name="AutoShape 28"/>
            <p:cNvSpPr>
              <a:spLocks noChangeArrowheads="1"/>
            </p:cNvSpPr>
            <p:nvPr/>
          </p:nvSpPr>
          <p:spPr bwMode="auto">
            <a:xfrm>
              <a:off x="4128" y="2448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595997" name="AutoShape 29"/>
          <p:cNvSpPr>
            <a:spLocks noChangeArrowheads="1"/>
          </p:cNvSpPr>
          <p:nvPr/>
        </p:nvSpPr>
        <p:spPr bwMode="auto">
          <a:xfrm>
            <a:off x="4633913" y="2354263"/>
            <a:ext cx="609600" cy="304800"/>
          </a:xfrm>
          <a:prstGeom prst="flowChartDelay">
            <a:avLst/>
          </a:prstGeom>
          <a:solidFill>
            <a:srgbClr val="FFFF00"/>
          </a:solidFill>
          <a:ln w="127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665663" y="1671638"/>
            <a:ext cx="1066800" cy="838200"/>
            <a:chOff x="1248" y="432"/>
            <a:chExt cx="672" cy="528"/>
          </a:xfrm>
        </p:grpSpPr>
        <p:graphicFrame>
          <p:nvGraphicFramePr>
            <p:cNvPr id="24604" name="Object 31"/>
            <p:cNvGraphicFramePr>
              <a:graphicFrameLocks noChangeAspect="1"/>
            </p:cNvGraphicFramePr>
            <p:nvPr/>
          </p:nvGraphicFramePr>
          <p:xfrm>
            <a:off x="1248" y="432"/>
            <a:ext cx="361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076" name="Equation" r:id="rId12" imgW="66805" imgH="133156" progId="Equation.DSMT4">
                    <p:embed/>
                  </p:oleObj>
                </mc:Choice>
                <mc:Fallback>
                  <p:oleObj name="Equation" r:id="rId12" imgW="66805" imgH="133156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32"/>
                          <a:ext cx="361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5" name="Line 32"/>
            <p:cNvSpPr>
              <a:spLocks noChangeShapeType="1"/>
            </p:cNvSpPr>
            <p:nvPr/>
          </p:nvSpPr>
          <p:spPr bwMode="auto">
            <a:xfrm>
              <a:off x="1392" y="960"/>
              <a:ext cx="528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5210175" y="2354263"/>
            <a:ext cx="2743200" cy="304800"/>
            <a:chOff x="1632" y="864"/>
            <a:chExt cx="1728" cy="192"/>
          </a:xfrm>
        </p:grpSpPr>
        <p:sp>
          <p:nvSpPr>
            <p:cNvPr id="24601" name="Line 34"/>
            <p:cNvSpPr>
              <a:spLocks noChangeShapeType="1"/>
            </p:cNvSpPr>
            <p:nvPr/>
          </p:nvSpPr>
          <p:spPr bwMode="auto">
            <a:xfrm>
              <a:off x="1632" y="864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AutoShape 35"/>
            <p:cNvSpPr>
              <a:spLocks noChangeArrowheads="1"/>
            </p:cNvSpPr>
            <p:nvPr/>
          </p:nvSpPr>
          <p:spPr bwMode="auto">
            <a:xfrm>
              <a:off x="2976" y="864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4603" name="Line 36"/>
            <p:cNvSpPr>
              <a:spLocks noChangeShapeType="1"/>
            </p:cNvSpPr>
            <p:nvPr/>
          </p:nvSpPr>
          <p:spPr bwMode="auto">
            <a:xfrm>
              <a:off x="1632" y="1056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96005" name="Object 37"/>
          <p:cNvGraphicFramePr>
            <a:graphicFrameLocks noChangeAspect="1"/>
          </p:cNvGraphicFramePr>
          <p:nvPr/>
        </p:nvGraphicFramePr>
        <p:xfrm>
          <a:off x="611188" y="4292600"/>
          <a:ext cx="45815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7" name="公式" r:id="rId14" imgW="3600645" imgH="743047" progId="Equation.3">
                  <p:embed/>
                </p:oleObj>
              </mc:Choice>
              <mc:Fallback>
                <p:oleObj name="公式" r:id="rId14" imgW="3600645" imgH="74304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92600"/>
                        <a:ext cx="45815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Rectangle 39"/>
          <p:cNvSpPr>
            <a:spLocks noChangeArrowheads="1"/>
          </p:cNvSpPr>
          <p:nvPr/>
        </p:nvSpPr>
        <p:spPr bwMode="auto">
          <a:xfrm>
            <a:off x="179388" y="1531938"/>
            <a:ext cx="4392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子弹射入木板的深度。</a:t>
            </a:r>
          </a:p>
        </p:txBody>
      </p:sp>
      <p:sp>
        <p:nvSpPr>
          <p:cNvPr id="596008" name="Rectangle 40"/>
          <p:cNvSpPr>
            <a:spLocks noChangeArrowheads="1"/>
          </p:cNvSpPr>
          <p:nvPr/>
        </p:nvSpPr>
        <p:spPr bwMode="auto">
          <a:xfrm>
            <a:off x="539750" y="2636838"/>
            <a:ext cx="2555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为研究对象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建立坐标系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ox</a:t>
            </a:r>
          </a:p>
        </p:txBody>
      </p:sp>
      <p:sp>
        <p:nvSpPr>
          <p:cNvPr id="596009" name="Text Box 41"/>
          <p:cNvSpPr txBox="1">
            <a:spLocks noChangeArrowheads="1"/>
          </p:cNvSpPr>
          <p:nvPr/>
        </p:nvSpPr>
        <p:spPr bwMode="auto">
          <a:xfrm>
            <a:off x="539750" y="5300663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由动能定理：</a:t>
            </a:r>
          </a:p>
        </p:txBody>
      </p:sp>
      <p:graphicFrame>
        <p:nvGraphicFramePr>
          <p:cNvPr id="596010" name="Object 42"/>
          <p:cNvGraphicFramePr>
            <a:graphicFrameLocks noChangeAspect="1"/>
          </p:cNvGraphicFramePr>
          <p:nvPr/>
        </p:nvGraphicFramePr>
        <p:xfrm>
          <a:off x="2484438" y="5227638"/>
          <a:ext cx="2763837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8" name="公式" r:id="rId16" imgW="2257230" imgH="628844" progId="Equation.3">
                  <p:embed/>
                </p:oleObj>
              </mc:Choice>
              <mc:Fallback>
                <p:oleObj name="公式" r:id="rId16" imgW="2257230" imgH="62884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227638"/>
                        <a:ext cx="2763837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6011" name="Object 43"/>
          <p:cNvGraphicFramePr>
            <a:graphicFrameLocks noChangeAspect="1"/>
          </p:cNvGraphicFramePr>
          <p:nvPr/>
        </p:nvGraphicFramePr>
        <p:xfrm>
          <a:off x="5962650" y="5229225"/>
          <a:ext cx="13509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79" name="公式" r:id="rId18" imgW="1152753" imgH="771719" progId="Equation.3">
                  <p:embed/>
                </p:oleObj>
              </mc:Choice>
              <mc:Fallback>
                <p:oleObj name="公式" r:id="rId18" imgW="1152753" imgH="77171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5229225"/>
                        <a:ext cx="13509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6012" name="Object 44"/>
          <p:cNvGraphicFramePr>
            <a:graphicFrameLocks noChangeAspect="1"/>
          </p:cNvGraphicFramePr>
          <p:nvPr/>
        </p:nvGraphicFramePr>
        <p:xfrm>
          <a:off x="6156325" y="6237288"/>
          <a:ext cx="1931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0" name="公式" r:id="rId20" imgW="1685730" imgH="247844" progId="Equation.3">
                  <p:embed/>
                </p:oleObj>
              </mc:Choice>
              <mc:Fallback>
                <p:oleObj name="公式" r:id="rId20" imgW="1685730" imgH="247844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6237288"/>
                        <a:ext cx="1931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79222"/>
              </p:ext>
            </p:extLst>
          </p:nvPr>
        </p:nvGraphicFramePr>
        <p:xfrm>
          <a:off x="7058026" y="689769"/>
          <a:ext cx="12938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1" name="Equation" r:id="rId22" imgW="583920" imgH="203040" progId="Equation.DSMT4">
                  <p:embed/>
                </p:oleObj>
              </mc:Choice>
              <mc:Fallback>
                <p:oleObj name="Equation" r:id="rId22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026" y="689769"/>
                        <a:ext cx="129381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35405"/>
              </p:ext>
            </p:extLst>
          </p:nvPr>
        </p:nvGraphicFramePr>
        <p:xfrm>
          <a:off x="1319249" y="1041328"/>
          <a:ext cx="2466901" cy="5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2" name="Equation" r:id="rId24" imgW="1206360" imgH="228600" progId="Equation.DSMT4">
                  <p:embed/>
                </p:oleObj>
              </mc:Choice>
              <mc:Fallback>
                <p:oleObj name="Equation" r:id="rId24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49" y="1041328"/>
                        <a:ext cx="2466901" cy="5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3" grpId="0" build="p" autoUpdateAnimBg="0"/>
      <p:bldP spid="595974" grpId="0" autoUpdateAnimBg="0"/>
      <p:bldP spid="595976" grpId="0" animBg="1"/>
      <p:bldP spid="595987" grpId="0" autoUpdateAnimBg="0"/>
      <p:bldP spid="595997" grpId="0" animBg="1"/>
      <p:bldP spid="596008" grpId="0" autoUpdateAnimBg="0"/>
      <p:bldP spid="59600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038" name="Object 46"/>
          <p:cNvGraphicFramePr>
            <a:graphicFrameLocks noChangeAspect="1"/>
          </p:cNvGraphicFramePr>
          <p:nvPr/>
        </p:nvGraphicFramePr>
        <p:xfrm>
          <a:off x="819150" y="3922713"/>
          <a:ext cx="22479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5" name="公式" r:id="rId3" imgW="2152878" imgH="780953" progId="Equation.3">
                  <p:embed/>
                </p:oleObj>
              </mc:Choice>
              <mc:Fallback>
                <p:oleObj name="公式" r:id="rId3" imgW="2152878" imgH="78095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922713"/>
                        <a:ext cx="22479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39" name="Object 47"/>
          <p:cNvGraphicFramePr>
            <a:graphicFrameLocks noChangeAspect="1"/>
          </p:cNvGraphicFramePr>
          <p:nvPr/>
        </p:nvGraphicFramePr>
        <p:xfrm>
          <a:off x="4014788" y="3935413"/>
          <a:ext cx="2133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6" name="公式" r:id="rId5" imgW="2038285" imgH="628844" progId="Equation.3">
                  <p:embed/>
                </p:oleObj>
              </mc:Choice>
              <mc:Fallback>
                <p:oleObj name="公式" r:id="rId5" imgW="2038285" imgH="628844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3935413"/>
                        <a:ext cx="2133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690851"/>
              </p:ext>
            </p:extLst>
          </p:nvPr>
        </p:nvGraphicFramePr>
        <p:xfrm>
          <a:off x="1258888" y="1125538"/>
          <a:ext cx="1282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7" name="Equation" r:id="rId7" imgW="1190788" imgH="628844" progId="Equation.DSMT4">
                  <p:embed/>
                </p:oleObj>
              </mc:Choice>
              <mc:Fallback>
                <p:oleObj name="Equation" r:id="rId7" imgW="1190788" imgH="62884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25538"/>
                        <a:ext cx="1282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2" name="Object 50"/>
          <p:cNvGraphicFramePr>
            <a:graphicFrameLocks noChangeAspect="1"/>
          </p:cNvGraphicFramePr>
          <p:nvPr/>
        </p:nvGraphicFramePr>
        <p:xfrm>
          <a:off x="1682750" y="2927350"/>
          <a:ext cx="1117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8" name="公式" r:id="rId9" imgW="1019142" imgH="628844" progId="Equation.3">
                  <p:embed/>
                </p:oleObj>
              </mc:Choice>
              <mc:Fallback>
                <p:oleObj name="公式" r:id="rId9" imgW="1019142" imgH="62884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2927350"/>
                        <a:ext cx="1117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51"/>
          <p:cNvSpPr txBox="1">
            <a:spLocks noChangeArrowheads="1"/>
          </p:cNvSpPr>
          <p:nvPr/>
        </p:nvSpPr>
        <p:spPr bwMode="auto">
          <a:xfrm>
            <a:off x="458788" y="525463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解法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二（牛顿运动定律）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97044" name="Object 52"/>
          <p:cNvGraphicFramePr>
            <a:graphicFrameLocks noChangeAspect="1"/>
          </p:cNvGraphicFramePr>
          <p:nvPr/>
        </p:nvGraphicFramePr>
        <p:xfrm>
          <a:off x="890588" y="5086350"/>
          <a:ext cx="1231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9" name="公式" r:id="rId11" imgW="1133247" imgH="771719" progId="Equation.3">
                  <p:embed/>
                </p:oleObj>
              </mc:Choice>
              <mc:Fallback>
                <p:oleObj name="公式" r:id="rId11" imgW="1133247" imgH="77171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086350"/>
                        <a:ext cx="12319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5" name="Object 53"/>
          <p:cNvGraphicFramePr>
            <a:graphicFrameLocks noChangeAspect="1"/>
          </p:cNvGraphicFramePr>
          <p:nvPr/>
        </p:nvGraphicFramePr>
        <p:xfrm>
          <a:off x="2354263" y="5319713"/>
          <a:ext cx="17764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0" name="公式" r:id="rId13" imgW="1685730" imgH="247844" progId="Equation.3">
                  <p:embed/>
                </p:oleObj>
              </mc:Choice>
              <mc:Fallback>
                <p:oleObj name="公式" r:id="rId13" imgW="1685730" imgH="247844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5319713"/>
                        <a:ext cx="17764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046" name="Text Box 54"/>
          <p:cNvSpPr txBox="1">
            <a:spLocks noChangeArrowheads="1"/>
          </p:cNvSpPr>
          <p:nvPr/>
        </p:nvSpPr>
        <p:spPr bwMode="auto">
          <a:xfrm>
            <a:off x="395288" y="6046788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两种解法比较：</a:t>
            </a:r>
          </a:p>
        </p:txBody>
      </p:sp>
      <p:sp>
        <p:nvSpPr>
          <p:cNvPr id="597047" name="Line 55"/>
          <p:cNvSpPr>
            <a:spLocks noChangeShapeType="1"/>
          </p:cNvSpPr>
          <p:nvPr/>
        </p:nvSpPr>
        <p:spPr bwMode="auto">
          <a:xfrm>
            <a:off x="207963" y="3790950"/>
            <a:ext cx="860425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12" name="Group 56"/>
          <p:cNvGrpSpPr>
            <a:grpSpLocks/>
          </p:cNvGrpSpPr>
          <p:nvPr/>
        </p:nvGrpSpPr>
        <p:grpSpPr bwMode="auto">
          <a:xfrm>
            <a:off x="4284663" y="692150"/>
            <a:ext cx="4186237" cy="2987675"/>
            <a:chOff x="2919" y="1049"/>
            <a:chExt cx="2637" cy="1882"/>
          </a:xfrm>
        </p:grpSpPr>
        <p:graphicFrame>
          <p:nvGraphicFramePr>
            <p:cNvPr id="25613" name="Object 57"/>
            <p:cNvGraphicFramePr>
              <a:graphicFrameLocks noChangeAspect="1"/>
            </p:cNvGraphicFramePr>
            <p:nvPr/>
          </p:nvGraphicFramePr>
          <p:xfrm>
            <a:off x="5167" y="1852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1" name="公式" r:id="rId15" imgW="114151" imgH="215619" progId="Equation.3">
                    <p:embed/>
                  </p:oleObj>
                </mc:Choice>
                <mc:Fallback>
                  <p:oleObj name="公式" r:id="rId15" imgW="114151" imgH="215619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7" y="1852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4" name="Rectangle 58"/>
            <p:cNvSpPr>
              <a:spLocks noChangeArrowheads="1"/>
            </p:cNvSpPr>
            <p:nvPr/>
          </p:nvSpPr>
          <p:spPr bwMode="auto">
            <a:xfrm>
              <a:off x="3293" y="1125"/>
              <a:ext cx="1968" cy="1104"/>
            </a:xfrm>
            <a:prstGeom prst="rect">
              <a:avLst/>
            </a:prstGeom>
            <a:solidFill>
              <a:srgbClr val="33C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33CCFF"/>
              </a:extrusionClr>
              <a:contourClr>
                <a:srgbClr val="33CCFF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25615" name="Group 59"/>
            <p:cNvGrpSpPr>
              <a:grpSpLocks/>
            </p:cNvGrpSpPr>
            <p:nvPr/>
          </p:nvGrpSpPr>
          <p:grpSpPr bwMode="auto">
            <a:xfrm>
              <a:off x="2964" y="1881"/>
              <a:ext cx="2592" cy="509"/>
              <a:chOff x="1344" y="1296"/>
              <a:chExt cx="2212" cy="509"/>
            </a:xfrm>
          </p:grpSpPr>
          <p:sp>
            <p:nvSpPr>
              <p:cNvPr id="25640" name="Line 60"/>
              <p:cNvSpPr>
                <a:spLocks noChangeShapeType="1"/>
              </p:cNvSpPr>
              <p:nvPr/>
            </p:nvSpPr>
            <p:spPr bwMode="auto">
              <a:xfrm>
                <a:off x="1636" y="1661"/>
                <a:ext cx="192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Text Box 61"/>
              <p:cNvSpPr txBox="1">
                <a:spLocks noChangeArrowheads="1"/>
              </p:cNvSpPr>
              <p:nvPr/>
            </p:nvSpPr>
            <p:spPr bwMode="auto">
              <a:xfrm>
                <a:off x="1344" y="1440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32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5642" name="Text Box 62"/>
              <p:cNvSpPr txBox="1">
                <a:spLocks noChangeArrowheads="1"/>
              </p:cNvSpPr>
              <p:nvPr/>
            </p:nvSpPr>
            <p:spPr bwMode="auto">
              <a:xfrm>
                <a:off x="3216" y="1296"/>
                <a:ext cx="20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32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</p:grpSp>
        <p:grpSp>
          <p:nvGrpSpPr>
            <p:cNvPr id="25616" name="Group 63"/>
            <p:cNvGrpSpPr>
              <a:grpSpLocks/>
            </p:cNvGrpSpPr>
            <p:nvPr/>
          </p:nvGrpSpPr>
          <p:grpSpPr bwMode="auto">
            <a:xfrm>
              <a:off x="3286" y="1579"/>
              <a:ext cx="1728" cy="1352"/>
              <a:chOff x="1632" y="1008"/>
              <a:chExt cx="1728" cy="1352"/>
            </a:xfrm>
          </p:grpSpPr>
          <p:sp>
            <p:nvSpPr>
              <p:cNvPr id="25635" name="Line 64"/>
              <p:cNvSpPr>
                <a:spLocks noChangeShapeType="1"/>
              </p:cNvSpPr>
              <p:nvPr/>
            </p:nvSpPr>
            <p:spPr bwMode="auto">
              <a:xfrm>
                <a:off x="1632" y="1008"/>
                <a:ext cx="0" cy="120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6" name="Line 65"/>
              <p:cNvSpPr>
                <a:spLocks noChangeShapeType="1"/>
              </p:cNvSpPr>
              <p:nvPr/>
            </p:nvSpPr>
            <p:spPr bwMode="auto">
              <a:xfrm>
                <a:off x="3360" y="1008"/>
                <a:ext cx="0" cy="1296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37" name="Object 66"/>
              <p:cNvGraphicFramePr>
                <a:graphicFrameLocks noChangeAspect="1"/>
              </p:cNvGraphicFramePr>
              <p:nvPr/>
            </p:nvGraphicFramePr>
            <p:xfrm>
              <a:off x="2390" y="1920"/>
              <a:ext cx="250" cy="4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2" name="公式" r:id="rId17" imgW="9753" imgH="85531" progId="Equation.3">
                      <p:embed/>
                    </p:oleObj>
                  </mc:Choice>
                  <mc:Fallback>
                    <p:oleObj name="公式" r:id="rId17" imgW="9753" imgH="85531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0" y="1920"/>
                            <a:ext cx="250" cy="4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FF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8" name="Line 67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9" name="Line 68"/>
              <p:cNvSpPr>
                <a:spLocks noChangeShapeType="1"/>
              </p:cNvSpPr>
              <p:nvPr/>
            </p:nvSpPr>
            <p:spPr bwMode="auto">
              <a:xfrm flipH="1">
                <a:off x="2784" y="2112"/>
                <a:ext cx="576" cy="0"/>
              </a:xfrm>
              <a:prstGeom prst="line">
                <a:avLst/>
              </a:prstGeom>
              <a:noFill/>
              <a:ln w="12700" cap="sq">
                <a:solidFill>
                  <a:srgbClr val="00FF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617" name="Text Box 69"/>
            <p:cNvSpPr txBox="1">
              <a:spLocks noChangeArrowheads="1"/>
            </p:cNvSpPr>
            <p:nvPr/>
          </p:nvSpPr>
          <p:spPr bwMode="auto">
            <a:xfrm>
              <a:off x="4589" y="1125"/>
              <a:ext cx="31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25618" name="Group 70"/>
            <p:cNvGrpSpPr>
              <a:grpSpLocks/>
            </p:cNvGrpSpPr>
            <p:nvPr/>
          </p:nvGrpSpPr>
          <p:grpSpPr bwMode="auto">
            <a:xfrm>
              <a:off x="3290" y="1560"/>
              <a:ext cx="1104" cy="1100"/>
              <a:chOff x="1632" y="912"/>
              <a:chExt cx="1104" cy="1100"/>
            </a:xfrm>
          </p:grpSpPr>
          <p:graphicFrame>
            <p:nvGraphicFramePr>
              <p:cNvPr id="25631" name="Object 71"/>
              <p:cNvGraphicFramePr>
                <a:graphicFrameLocks noChangeAspect="1"/>
              </p:cNvGraphicFramePr>
              <p:nvPr/>
            </p:nvGraphicFramePr>
            <p:xfrm>
              <a:off x="2016" y="1632"/>
              <a:ext cx="341" cy="3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3" name="公式" r:id="rId19" imgW="28770" imgH="47625" progId="Equation.3">
                      <p:embed/>
                    </p:oleObj>
                  </mc:Choice>
                  <mc:Fallback>
                    <p:oleObj name="公式" r:id="rId19" imgW="28770" imgH="47625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1632"/>
                            <a:ext cx="341" cy="3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FF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2" name="Line 72"/>
              <p:cNvSpPr>
                <a:spLocks noChangeShapeType="1"/>
              </p:cNvSpPr>
              <p:nvPr/>
            </p:nvSpPr>
            <p:spPr bwMode="auto">
              <a:xfrm>
                <a:off x="2736" y="912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3" name="Line 73"/>
              <p:cNvSpPr>
                <a:spLocks noChangeShapeType="1"/>
              </p:cNvSpPr>
              <p:nvPr/>
            </p:nvSpPr>
            <p:spPr bwMode="auto">
              <a:xfrm flipH="1">
                <a:off x="2352" y="1824"/>
                <a:ext cx="384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4" name="Line 74"/>
              <p:cNvSpPr>
                <a:spLocks noChangeShapeType="1"/>
              </p:cNvSpPr>
              <p:nvPr/>
            </p:nvSpPr>
            <p:spPr bwMode="auto">
              <a:xfrm>
                <a:off x="1632" y="1824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19" name="Group 75"/>
            <p:cNvGrpSpPr>
              <a:grpSpLocks/>
            </p:cNvGrpSpPr>
            <p:nvPr/>
          </p:nvGrpSpPr>
          <p:grpSpPr bwMode="auto">
            <a:xfrm>
              <a:off x="3624" y="1049"/>
              <a:ext cx="768" cy="624"/>
              <a:chOff x="3744" y="2016"/>
              <a:chExt cx="768" cy="624"/>
            </a:xfrm>
          </p:grpSpPr>
          <p:graphicFrame>
            <p:nvGraphicFramePr>
              <p:cNvPr id="25628" name="Object 76"/>
              <p:cNvGraphicFramePr>
                <a:graphicFrameLocks noChangeAspect="1"/>
              </p:cNvGraphicFramePr>
              <p:nvPr/>
            </p:nvGraphicFramePr>
            <p:xfrm>
              <a:off x="3744" y="2016"/>
              <a:ext cx="384" cy="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4" name="公式" r:id="rId21" imgW="57052" imgH="104969" progId="Equation.3">
                      <p:embed/>
                    </p:oleObj>
                  </mc:Choice>
                  <mc:Fallback>
                    <p:oleObj name="公式" r:id="rId21" imgW="57052" imgH="104969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2016"/>
                            <a:ext cx="384" cy="4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9" name="Line 77"/>
              <p:cNvSpPr>
                <a:spLocks noChangeShapeType="1"/>
              </p:cNvSpPr>
              <p:nvPr/>
            </p:nvSpPr>
            <p:spPr bwMode="auto">
              <a:xfrm flipH="1">
                <a:off x="3840" y="2544"/>
                <a:ext cx="373" cy="0"/>
              </a:xfrm>
              <a:prstGeom prst="line">
                <a:avLst/>
              </a:prstGeom>
              <a:noFill/>
              <a:ln w="57150" cap="sq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0" name="AutoShape 78"/>
              <p:cNvSpPr>
                <a:spLocks noChangeArrowheads="1"/>
              </p:cNvSpPr>
              <p:nvPr/>
            </p:nvSpPr>
            <p:spPr bwMode="auto">
              <a:xfrm>
                <a:off x="4128" y="2448"/>
                <a:ext cx="384" cy="192"/>
              </a:xfrm>
              <a:prstGeom prst="flowChartDelay">
                <a:avLst/>
              </a:prstGeom>
              <a:solidFill>
                <a:srgbClr val="FFFF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5620" name="AutoShape 79"/>
            <p:cNvSpPr>
              <a:spLocks noChangeArrowheads="1"/>
            </p:cNvSpPr>
            <p:nvPr/>
          </p:nvSpPr>
          <p:spPr bwMode="auto">
            <a:xfrm>
              <a:off x="2919" y="1483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25621" name="Group 80"/>
            <p:cNvGrpSpPr>
              <a:grpSpLocks/>
            </p:cNvGrpSpPr>
            <p:nvPr/>
          </p:nvGrpSpPr>
          <p:grpSpPr bwMode="auto">
            <a:xfrm>
              <a:off x="2939" y="1053"/>
              <a:ext cx="672" cy="528"/>
              <a:chOff x="1248" y="432"/>
              <a:chExt cx="672" cy="528"/>
            </a:xfrm>
          </p:grpSpPr>
          <p:graphicFrame>
            <p:nvGraphicFramePr>
              <p:cNvPr id="25626" name="Object 81"/>
              <p:cNvGraphicFramePr>
                <a:graphicFrameLocks noChangeAspect="1"/>
              </p:cNvGraphicFramePr>
              <p:nvPr/>
            </p:nvGraphicFramePr>
            <p:xfrm>
              <a:off x="1248" y="432"/>
              <a:ext cx="361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145" name="Equation" r:id="rId23" imgW="66805" imgH="133156" progId="Equation.DSMT4">
                      <p:embed/>
                    </p:oleObj>
                  </mc:Choice>
                  <mc:Fallback>
                    <p:oleObj name="Equation" r:id="rId23" imgW="66805" imgH="133156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432"/>
                            <a:ext cx="361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7" name="Line 82"/>
              <p:cNvSpPr>
                <a:spLocks noChangeShapeType="1"/>
              </p:cNvSpPr>
              <p:nvPr/>
            </p:nvSpPr>
            <p:spPr bwMode="auto">
              <a:xfrm>
                <a:off x="1392" y="960"/>
                <a:ext cx="528" cy="0"/>
              </a:xfrm>
              <a:prstGeom prst="line">
                <a:avLst/>
              </a:prstGeom>
              <a:noFill/>
              <a:ln w="57150" cap="sq">
                <a:solidFill>
                  <a:schemeClr val="folHlink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22" name="Group 83"/>
            <p:cNvGrpSpPr>
              <a:grpSpLocks/>
            </p:cNvGrpSpPr>
            <p:nvPr/>
          </p:nvGrpSpPr>
          <p:grpSpPr bwMode="auto">
            <a:xfrm>
              <a:off x="3282" y="1483"/>
              <a:ext cx="1728" cy="192"/>
              <a:chOff x="1632" y="864"/>
              <a:chExt cx="1728" cy="192"/>
            </a:xfrm>
          </p:grpSpPr>
          <p:sp>
            <p:nvSpPr>
              <p:cNvPr id="25623" name="Line 84"/>
              <p:cNvSpPr>
                <a:spLocks noChangeShapeType="1"/>
              </p:cNvSpPr>
              <p:nvPr/>
            </p:nvSpPr>
            <p:spPr bwMode="auto">
              <a:xfrm>
                <a:off x="1632" y="864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AutoShape 85"/>
              <p:cNvSpPr>
                <a:spLocks noChangeArrowheads="1"/>
              </p:cNvSpPr>
              <p:nvPr/>
            </p:nvSpPr>
            <p:spPr bwMode="auto">
              <a:xfrm>
                <a:off x="2976" y="864"/>
                <a:ext cx="384" cy="192"/>
              </a:xfrm>
              <a:prstGeom prst="flowChartDelay">
                <a:avLst/>
              </a:prstGeom>
              <a:solidFill>
                <a:srgbClr val="FFFF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25" name="Line 86"/>
              <p:cNvSpPr>
                <a:spLocks noChangeShapeType="1"/>
              </p:cNvSpPr>
              <p:nvPr/>
            </p:nvSpPr>
            <p:spPr bwMode="auto">
              <a:xfrm>
                <a:off x="1632" y="1056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460529"/>
              </p:ext>
            </p:extLst>
          </p:nvPr>
        </p:nvGraphicFramePr>
        <p:xfrm>
          <a:off x="1023534" y="1873066"/>
          <a:ext cx="1983913" cy="83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6" name="Equation" r:id="rId25" imgW="1002960" imgH="393480" progId="Equation.DSMT4">
                  <p:embed/>
                </p:oleObj>
              </mc:Choice>
              <mc:Fallback>
                <p:oleObj name="Equation" r:id="rId25" imgW="1002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534" y="1873066"/>
                        <a:ext cx="1983913" cy="835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046" grpId="0" build="p" autoUpdateAnimBg="0"/>
      <p:bldP spid="5970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Text Box 2"/>
          <p:cNvSpPr txBox="1">
            <a:spLocks noChangeArrowheads="1"/>
          </p:cNvSpPr>
          <p:nvPr/>
        </p:nvSpPr>
        <p:spPr bwMode="auto">
          <a:xfrm>
            <a:off x="179388" y="246063"/>
            <a:ext cx="1247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CC3300"/>
                </a:solidFill>
                <a:latin typeface="Times New Roman" panose="02020603050405020304" pitchFamily="18" charset="0"/>
              </a:rPr>
              <a:t>6</a:t>
            </a:r>
            <a:endParaRPr kumimoji="1" lang="zh-CN" altLang="en-US" sz="2800" b="1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827088" y="260350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质量为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10kg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的物体沿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轴无摩擦地运动，设</a:t>
            </a:r>
            <a:r>
              <a:rPr kumimoji="1"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t=0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时物体位于原点，速度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为零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。试问物体在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＋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4x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(N)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作用下运动了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3m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时的速度是少？该力作功多少？</a:t>
            </a:r>
          </a:p>
          <a:p>
            <a:r>
              <a:rPr kumimoji="1" lang="zh-CN" altLang="en-US" sz="2400" b="1">
                <a:latin typeface="Times New Roman" panose="02020603050405020304" pitchFamily="18" charset="0"/>
              </a:rPr>
              <a:t>将力改成</a:t>
            </a:r>
            <a:r>
              <a:rPr kumimoji="1" lang="en-US" altLang="zh-CN" sz="2400" b="1">
                <a:latin typeface="Times New Roman" panose="02020603050405020304" pitchFamily="18" charset="0"/>
              </a:rPr>
              <a:t>F=3+4t (N)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，并运行了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秒钟，结果又如何？</a:t>
            </a: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250825" y="1844675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solidFill>
                  <a:srgbClr val="CC33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539750" y="18923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898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916446"/>
              </p:ext>
            </p:extLst>
          </p:nvPr>
        </p:nvGraphicFramePr>
        <p:xfrm>
          <a:off x="4006688" y="2467768"/>
          <a:ext cx="2204630" cy="86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5" name="公式" r:id="rId3" imgW="1743270" imgH="628844" progId="Equation.3">
                  <p:embed/>
                </p:oleObj>
              </mc:Choice>
              <mc:Fallback>
                <p:oleObj name="公式" r:id="rId3" imgW="1743270" imgH="62884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688" y="2467768"/>
                        <a:ext cx="2204630" cy="866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28908"/>
              </p:ext>
            </p:extLst>
          </p:nvPr>
        </p:nvGraphicFramePr>
        <p:xfrm>
          <a:off x="690009" y="3606649"/>
          <a:ext cx="3449689" cy="48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6" name="公式" r:id="rId5" imgW="2352805" imgH="247844" progId="Equation.3">
                  <p:embed/>
                </p:oleObj>
              </mc:Choice>
              <mc:Fallback>
                <p:oleObj name="公式" r:id="rId5" imgW="2352805" imgH="24784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09" y="3606649"/>
                        <a:ext cx="3449689" cy="482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913363"/>
              </p:ext>
            </p:extLst>
          </p:nvPr>
        </p:nvGraphicFramePr>
        <p:xfrm>
          <a:off x="4325414" y="3490277"/>
          <a:ext cx="3771807" cy="643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7" name="公式" r:id="rId7" imgW="3105215" imgH="447578" progId="Equation.3">
                  <p:embed/>
                </p:oleObj>
              </mc:Choice>
              <mc:Fallback>
                <p:oleObj name="公式" r:id="rId7" imgW="3105215" imgH="44757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414" y="3490277"/>
                        <a:ext cx="3771807" cy="643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564933"/>
              </p:ext>
            </p:extLst>
          </p:nvPr>
        </p:nvGraphicFramePr>
        <p:xfrm>
          <a:off x="1753021" y="4352881"/>
          <a:ext cx="2253667" cy="370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8" name="公式" r:id="rId9" imgW="1609660" imgH="180781" progId="Equation.3">
                  <p:embed/>
                </p:oleObj>
              </mc:Choice>
              <mc:Fallback>
                <p:oleObj name="公式" r:id="rId9" imgW="1609660" imgH="18078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021" y="4352881"/>
                        <a:ext cx="2253667" cy="37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7" name="Object 13"/>
          <p:cNvGraphicFramePr>
            <a:graphicFrameLocks noChangeAspect="1"/>
          </p:cNvGraphicFramePr>
          <p:nvPr/>
        </p:nvGraphicFramePr>
        <p:xfrm>
          <a:off x="819150" y="5043488"/>
          <a:ext cx="1371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09" name="公式" r:id="rId11" imgW="1276122" imgH="447578" progId="Equation.3">
                  <p:embed/>
                </p:oleObj>
              </mc:Choice>
              <mc:Fallback>
                <p:oleObj name="公式" r:id="rId11" imgW="1276122" imgH="44757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5043488"/>
                        <a:ext cx="1371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8" name="Object 14"/>
          <p:cNvGraphicFramePr>
            <a:graphicFrameLocks noChangeAspect="1"/>
          </p:cNvGraphicFramePr>
          <p:nvPr/>
        </p:nvGraphicFramePr>
        <p:xfrm>
          <a:off x="2268538" y="5084763"/>
          <a:ext cx="1892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0" name="公式" r:id="rId13" imgW="1800323" imgH="447578" progId="Equation.3">
                  <p:embed/>
                </p:oleObj>
              </mc:Choice>
              <mc:Fallback>
                <p:oleObj name="公式" r:id="rId13" imgW="1800323" imgH="4475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084763"/>
                        <a:ext cx="1892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9" name="Object 15"/>
          <p:cNvGraphicFramePr>
            <a:graphicFrameLocks noChangeAspect="1"/>
          </p:cNvGraphicFramePr>
          <p:nvPr/>
        </p:nvGraphicFramePr>
        <p:xfrm>
          <a:off x="4356100" y="5229225"/>
          <a:ext cx="105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1" name="公式" r:id="rId15" imgW="962090" imgH="247844" progId="Equation.3">
                  <p:embed/>
                </p:oleObj>
              </mc:Choice>
              <mc:Fallback>
                <p:oleObj name="公式" r:id="rId15" imgW="962090" imgH="24784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229225"/>
                        <a:ext cx="1054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40" name="Object 16"/>
          <p:cNvGraphicFramePr>
            <a:graphicFrameLocks noChangeAspect="1"/>
          </p:cNvGraphicFramePr>
          <p:nvPr/>
        </p:nvGraphicFramePr>
        <p:xfrm>
          <a:off x="854075" y="5873750"/>
          <a:ext cx="2349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2" name="公式" r:id="rId17" imgW="2257230" imgH="628844" progId="Equation.3">
                  <p:embed/>
                </p:oleObj>
              </mc:Choice>
              <mc:Fallback>
                <p:oleObj name="公式" r:id="rId17" imgW="2257230" imgH="62884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5873750"/>
                        <a:ext cx="2349500" cy="723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9841" name="Text Box 17"/>
          <p:cNvSpPr txBox="1">
            <a:spLocks noChangeArrowheads="1"/>
          </p:cNvSpPr>
          <p:nvPr/>
        </p:nvSpPr>
        <p:spPr bwMode="auto">
          <a:xfrm>
            <a:off x="3492500" y="6021388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589842" name="Line 18"/>
          <p:cNvSpPr>
            <a:spLocks noChangeShapeType="1"/>
          </p:cNvSpPr>
          <p:nvPr/>
        </p:nvSpPr>
        <p:spPr bwMode="auto">
          <a:xfrm>
            <a:off x="179388" y="4941888"/>
            <a:ext cx="799306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448630"/>
              </p:ext>
            </p:extLst>
          </p:nvPr>
        </p:nvGraphicFramePr>
        <p:xfrm>
          <a:off x="1365127" y="1902618"/>
          <a:ext cx="1806821" cy="42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3" name="Equation" r:id="rId19" imgW="799920" imgH="177480" progId="Equation.DSMT4">
                  <p:embed/>
                </p:oleObj>
              </mc:Choice>
              <mc:Fallback>
                <p:oleObj name="Equation" r:id="rId19" imgW="7999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127" y="1902618"/>
                        <a:ext cx="1806821" cy="428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12971"/>
              </p:ext>
            </p:extLst>
          </p:nvPr>
        </p:nvGraphicFramePr>
        <p:xfrm>
          <a:off x="6372200" y="2381785"/>
          <a:ext cx="2619732" cy="95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4" name="Equation" r:id="rId21" imgW="1155600" imgH="393480" progId="Equation.DSMT4">
                  <p:embed/>
                </p:oleObj>
              </mc:Choice>
              <mc:Fallback>
                <p:oleObj name="Equation" r:id="rId21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381785"/>
                        <a:ext cx="2619732" cy="952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76130"/>
              </p:ext>
            </p:extLst>
          </p:nvPr>
        </p:nvGraphicFramePr>
        <p:xfrm>
          <a:off x="1118159" y="2475779"/>
          <a:ext cx="2593391" cy="85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15" name="Equation" r:id="rId23" imgW="1282680" imgH="393480" progId="Equation.DSMT4">
                  <p:embed/>
                </p:oleObj>
              </mc:Choice>
              <mc:Fallback>
                <p:oleObj name="Equation" r:id="rId23" imgW="1282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159" y="2475779"/>
                        <a:ext cx="2593391" cy="85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6" grpId="0" autoUpdateAnimBg="0"/>
      <p:bldP spid="589827" grpId="0" autoUpdateAnimBg="0"/>
      <p:bldP spid="589828" grpId="0" autoUpdateAnimBg="0"/>
      <p:bldP spid="589829" grpId="0" autoUpdateAnimBg="0"/>
      <p:bldP spid="589841" grpId="0" autoUpdateAnimBg="0"/>
      <p:bldP spid="5898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Text Box 2"/>
          <p:cNvSpPr txBox="1">
            <a:spLocks noChangeArrowheads="1"/>
          </p:cNvSpPr>
          <p:nvPr/>
        </p:nvSpPr>
        <p:spPr bwMode="auto">
          <a:xfrm>
            <a:off x="107950" y="5270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90855" name="Object 7"/>
          <p:cNvGraphicFramePr>
            <a:graphicFrameLocks noChangeAspect="1"/>
          </p:cNvGraphicFramePr>
          <p:nvPr/>
        </p:nvGraphicFramePr>
        <p:xfrm>
          <a:off x="1331913" y="1803400"/>
          <a:ext cx="1016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99" name="公式" r:id="rId3" imgW="924055" imgH="447578" progId="Equation.3">
                  <p:embed/>
                </p:oleObj>
              </mc:Choice>
              <mc:Fallback>
                <p:oleObj name="公式" r:id="rId3" imgW="924055" imgH="44757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03400"/>
                        <a:ext cx="1016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56" name="Object 8"/>
          <p:cNvGraphicFramePr>
            <a:graphicFrameLocks noChangeAspect="1"/>
          </p:cNvGraphicFramePr>
          <p:nvPr/>
        </p:nvGraphicFramePr>
        <p:xfrm>
          <a:off x="2439988" y="1785938"/>
          <a:ext cx="2108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0" name="公式" r:id="rId5" imgW="2010003" imgH="447578" progId="Equation.3">
                  <p:embed/>
                </p:oleObj>
              </mc:Choice>
              <mc:Fallback>
                <p:oleObj name="公式" r:id="rId5" imgW="2010003" imgH="44757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1785938"/>
                        <a:ext cx="21082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58" name="Object 10"/>
          <p:cNvGraphicFramePr>
            <a:graphicFrameLocks noChangeAspect="1"/>
          </p:cNvGraphicFramePr>
          <p:nvPr/>
        </p:nvGraphicFramePr>
        <p:xfrm>
          <a:off x="6543675" y="2009775"/>
          <a:ext cx="14033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1" name="公式" r:id="rId7" imgW="1314645" imgH="247844" progId="Equation.3">
                  <p:embed/>
                </p:oleObj>
              </mc:Choice>
              <mc:Fallback>
                <p:oleObj name="公式" r:id="rId7" imgW="1314645" imgH="24784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2009775"/>
                        <a:ext cx="14033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0859" name="Line 11"/>
          <p:cNvSpPr>
            <a:spLocks noChangeShapeType="1"/>
          </p:cNvSpPr>
          <p:nvPr/>
        </p:nvSpPr>
        <p:spPr bwMode="auto">
          <a:xfrm>
            <a:off x="900113" y="2565400"/>
            <a:ext cx="7848600" cy="0"/>
          </a:xfrm>
          <a:prstGeom prst="line">
            <a:avLst/>
          </a:prstGeom>
          <a:noFill/>
          <a:ln w="12700" cap="sq">
            <a:solidFill>
              <a:srgbClr val="FF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0860" name="Object 12"/>
          <p:cNvGraphicFramePr>
            <a:graphicFrameLocks noChangeAspect="1"/>
          </p:cNvGraphicFramePr>
          <p:nvPr/>
        </p:nvGraphicFramePr>
        <p:xfrm>
          <a:off x="1116013" y="2924175"/>
          <a:ext cx="1371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2" name="公式" r:id="rId9" imgW="1276122" imgH="485969" progId="Equation.3">
                  <p:embed/>
                </p:oleObj>
              </mc:Choice>
              <mc:Fallback>
                <p:oleObj name="公式" r:id="rId9" imgW="1276122" imgH="4859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1371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1" name="Object 13"/>
          <p:cNvGraphicFramePr>
            <a:graphicFrameLocks noChangeAspect="1"/>
          </p:cNvGraphicFramePr>
          <p:nvPr/>
        </p:nvGraphicFramePr>
        <p:xfrm>
          <a:off x="2641600" y="2954338"/>
          <a:ext cx="1181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3" name="公式" r:id="rId11" imgW="1085948" imgH="485969" progId="Equation.3">
                  <p:embed/>
                </p:oleObj>
              </mc:Choice>
              <mc:Fallback>
                <p:oleObj name="公式" r:id="rId11" imgW="1085948" imgH="48596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54338"/>
                        <a:ext cx="11811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2" name="Object 14"/>
          <p:cNvGraphicFramePr>
            <a:graphicFrameLocks noChangeAspect="1"/>
          </p:cNvGraphicFramePr>
          <p:nvPr/>
        </p:nvGraphicFramePr>
        <p:xfrm>
          <a:off x="1376363" y="3830638"/>
          <a:ext cx="32099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4" name="公式" r:id="rId13" imgW="3114480" imgH="447578" progId="Equation.3">
                  <p:embed/>
                </p:oleObj>
              </mc:Choice>
              <mc:Fallback>
                <p:oleObj name="公式" r:id="rId13" imgW="3114480" imgH="4475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830638"/>
                        <a:ext cx="32099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3" name="Object 15"/>
          <p:cNvGraphicFramePr>
            <a:graphicFrameLocks noChangeAspect="1"/>
          </p:cNvGraphicFramePr>
          <p:nvPr/>
        </p:nvGraphicFramePr>
        <p:xfrm>
          <a:off x="1417638" y="4694238"/>
          <a:ext cx="1409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5" name="公式" r:id="rId15" imgW="1314645" imgH="247844" progId="Equation.3">
                  <p:embed/>
                </p:oleObj>
              </mc:Choice>
              <mc:Fallback>
                <p:oleObj name="公式" r:id="rId15" imgW="1314645" imgH="24784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4694238"/>
                        <a:ext cx="1409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4" name="Object 16"/>
          <p:cNvGraphicFramePr>
            <a:graphicFrameLocks noChangeAspect="1"/>
          </p:cNvGraphicFramePr>
          <p:nvPr/>
        </p:nvGraphicFramePr>
        <p:xfrm>
          <a:off x="1403350" y="5661025"/>
          <a:ext cx="2349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6" name="公式" r:id="rId17" imgW="2257230" imgH="628844" progId="Equation.3">
                  <p:embed/>
                </p:oleObj>
              </mc:Choice>
              <mc:Fallback>
                <p:oleObj name="公式" r:id="rId17" imgW="2257230" imgH="62884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661025"/>
                        <a:ext cx="2349500" cy="723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0865" name="Text Box 17"/>
          <p:cNvSpPr txBox="1">
            <a:spLocks noChangeArrowheads="1"/>
          </p:cNvSpPr>
          <p:nvPr/>
        </p:nvSpPr>
        <p:spPr bwMode="auto">
          <a:xfrm>
            <a:off x="3995738" y="57848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？</a:t>
            </a:r>
          </a:p>
        </p:txBody>
      </p:sp>
      <p:graphicFrame>
        <p:nvGraphicFramePr>
          <p:cNvPr id="1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330620"/>
              </p:ext>
            </p:extLst>
          </p:nvPr>
        </p:nvGraphicFramePr>
        <p:xfrm>
          <a:off x="1042988" y="620688"/>
          <a:ext cx="1242142" cy="309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7" name="Equation" r:id="rId19" imgW="761760" imgH="177480" progId="Equation.DSMT4">
                  <p:embed/>
                </p:oleObj>
              </mc:Choice>
              <mc:Fallback>
                <p:oleObj name="Equation" r:id="rId19" imgW="7617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20688"/>
                        <a:ext cx="1242142" cy="309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676862"/>
              </p:ext>
            </p:extLst>
          </p:nvPr>
        </p:nvGraphicFramePr>
        <p:xfrm>
          <a:off x="991394" y="1146970"/>
          <a:ext cx="1697037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8" name="Equation" r:id="rId21" imgW="1041120" imgH="203040" progId="Equation.DSMT4">
                  <p:embed/>
                </p:oleObj>
              </mc:Choice>
              <mc:Fallback>
                <p:oleObj name="Equation" r:id="rId21" imgW="1041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394" y="1146970"/>
                        <a:ext cx="1697037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905927"/>
              </p:ext>
            </p:extLst>
          </p:nvPr>
        </p:nvGraphicFramePr>
        <p:xfrm>
          <a:off x="2763838" y="1158876"/>
          <a:ext cx="1179513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9" name="Equation" r:id="rId23" imgW="723600" imgH="177480" progId="Equation.DSMT4">
                  <p:embed/>
                </p:oleObj>
              </mc:Choice>
              <mc:Fallback>
                <p:oleObj name="Equation" r:id="rId23" imgW="723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158876"/>
                        <a:ext cx="1179513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149378"/>
              </p:ext>
            </p:extLst>
          </p:nvPr>
        </p:nvGraphicFramePr>
        <p:xfrm>
          <a:off x="5237162" y="1191419"/>
          <a:ext cx="24415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0" name="Equation" r:id="rId25" imgW="1498320" imgH="203040" progId="Equation.DSMT4">
                  <p:embed/>
                </p:oleObj>
              </mc:Choice>
              <mc:Fallback>
                <p:oleObj name="Equation" r:id="rId25" imgW="1498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2" y="1191419"/>
                        <a:ext cx="2441575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05304"/>
              </p:ext>
            </p:extLst>
          </p:nvPr>
        </p:nvGraphicFramePr>
        <p:xfrm>
          <a:off x="4586287" y="1893992"/>
          <a:ext cx="1844463" cy="45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1" name="Equation" r:id="rId27" imgW="1041120" imgH="241200" progId="Equation.DSMT4">
                  <p:embed/>
                </p:oleObj>
              </mc:Choice>
              <mc:Fallback>
                <p:oleObj name="Equation" r:id="rId27" imgW="1041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7" y="1893992"/>
                        <a:ext cx="1844463" cy="455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0" grpId="0" autoUpdateAnimBg="0"/>
      <p:bldP spid="590859" grpId="0" animBg="1"/>
      <p:bldP spid="59086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Text Box 2"/>
          <p:cNvSpPr txBox="1">
            <a:spLocks noChangeArrowheads="1"/>
          </p:cNvSpPr>
          <p:nvPr/>
        </p:nvSpPr>
        <p:spPr bwMode="auto">
          <a:xfrm>
            <a:off x="177800" y="4652963"/>
            <a:ext cx="86423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2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lano LET" pitchFamily="2" charset="0"/>
              </a:rPr>
              <a:t>The End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804988" y="4221163"/>
            <a:ext cx="5862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FF00"/>
                </a:solidFill>
                <a:ea typeface="方正舒体" panose="02010601030101010101" pitchFamily="2" charset="-122"/>
              </a:rPr>
              <a:t>天文学家首次找到超大质量黑洞撕裂恒星证据</a:t>
            </a:r>
          </a:p>
        </p:txBody>
      </p:sp>
      <p:pic>
        <p:nvPicPr>
          <p:cNvPr id="28676" name="Picture 4" descr="欧洲和美国天文学家18日宣布，他们借助太空望远镜在一个距地球7亿光年的星系中观测到了耀眼的X射线爆发。科学家相信，这是被位于该星系中央的黑洞所吞噬的一颗恒星发出的“临终呼叫”。这是科学家首次找到超大质量黑洞撕裂恒星的强有力的证据--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052513"/>
            <a:ext cx="3673475" cy="2936875"/>
          </a:xfrm>
          <a:prstGeom prst="rect">
            <a:avLst/>
          </a:prstGeom>
          <a:noFill/>
          <a:ln w="57150">
            <a:solidFill>
              <a:srgbClr val="808080">
                <a:alpha val="8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9180513" cy="6884988"/>
          </a:xfrm>
          <a:prstGeom prst="rect">
            <a:avLst/>
          </a:prstGeom>
          <a:solidFill>
            <a:srgbClr val="00CC99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50825" y="303213"/>
            <a:ext cx="344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重力的功</a:t>
            </a:r>
          </a:p>
        </p:txBody>
      </p:sp>
      <p:graphicFrame>
        <p:nvGraphicFramePr>
          <p:cNvPr id="3" name="Object 5"/>
          <p:cNvGraphicFramePr>
            <a:graphicFrameLocks/>
          </p:cNvGraphicFramePr>
          <p:nvPr/>
        </p:nvGraphicFramePr>
        <p:xfrm>
          <a:off x="1881188" y="206375"/>
          <a:ext cx="19446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" name="Equation" r:id="rId3" imgW="1881269" imgH="671610" progId="Equation.3">
                  <p:embed/>
                </p:oleObj>
              </mc:Choice>
              <mc:Fallback>
                <p:oleObj name="Equation" r:id="rId3" imgW="1881269" imgH="67161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206375"/>
                        <a:ext cx="19446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892550" y="188913"/>
          <a:ext cx="190341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0" name="Equation" r:id="rId5" imgW="824091" imgH="290610" progId="Equation.DSMT4">
                  <p:embed/>
                </p:oleObj>
              </mc:Choice>
              <mc:Fallback>
                <p:oleObj name="Equation" r:id="rId5" imgW="824091" imgH="29061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188913"/>
                        <a:ext cx="190341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/>
          </p:cNvGraphicFramePr>
          <p:nvPr/>
        </p:nvGraphicFramePr>
        <p:xfrm>
          <a:off x="5862638" y="369888"/>
          <a:ext cx="2070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" name="Equation" r:id="rId7" imgW="2005126" imgH="357188" progId="Equation.DSMT4">
                  <p:embed/>
                </p:oleObj>
              </mc:Choice>
              <mc:Fallback>
                <p:oleObj name="Equation" r:id="rId7" imgW="2005126" imgH="357188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638" y="369888"/>
                        <a:ext cx="2070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7"/>
          <p:cNvGraphicFramePr>
            <a:graphicFrameLocks noChangeAspect="1"/>
          </p:cNvGraphicFramePr>
          <p:nvPr/>
        </p:nvGraphicFramePr>
        <p:xfrm>
          <a:off x="2686050" y="981075"/>
          <a:ext cx="2411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2" name="公式" r:id="rId9" imgW="1147876" imgH="328515" progId="Equation.3">
                  <p:embed/>
                </p:oleObj>
              </mc:Choice>
              <mc:Fallback>
                <p:oleObj name="公式" r:id="rId9" imgW="1147876" imgH="328515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981075"/>
                        <a:ext cx="2411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8"/>
          <p:cNvGraphicFramePr>
            <a:graphicFrameLocks noChangeAspect="1"/>
          </p:cNvGraphicFramePr>
          <p:nvPr/>
        </p:nvGraphicFramePr>
        <p:xfrm>
          <a:off x="5138738" y="1033463"/>
          <a:ext cx="16652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" name="Equation" r:id="rId11" imgW="957214" imgH="423765" progId="Equation.DSMT4">
                  <p:embed/>
                </p:oleObj>
              </mc:Choice>
              <mc:Fallback>
                <p:oleObj name="Equation" r:id="rId11" imgW="957214" imgH="423765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1033463"/>
                        <a:ext cx="16652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250825" y="1125538"/>
            <a:ext cx="458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万有引力的功</a:t>
            </a:r>
            <a:r>
              <a:rPr kumimoji="1" lang="zh-CN" altLang="en-US" sz="240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80988" y="2051050"/>
            <a:ext cx="3384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弹性力的功</a:t>
            </a:r>
          </a:p>
        </p:txBody>
      </p:sp>
      <p:graphicFrame>
        <p:nvGraphicFramePr>
          <p:cNvPr id="10" name="Object 23"/>
          <p:cNvGraphicFramePr>
            <a:graphicFrameLocks/>
          </p:cNvGraphicFramePr>
          <p:nvPr/>
        </p:nvGraphicFramePr>
        <p:xfrm>
          <a:off x="2627313" y="1970088"/>
          <a:ext cx="19542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" name="Equation" r:id="rId13" imgW="1890534" imgH="671610" progId="Equation.3">
                  <p:embed/>
                </p:oleObj>
              </mc:Choice>
              <mc:Fallback>
                <p:oleObj name="Equation" r:id="rId13" imgW="1890534" imgH="67161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970088"/>
                        <a:ext cx="19542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4"/>
          <p:cNvGraphicFramePr>
            <a:graphicFrameLocks/>
          </p:cNvGraphicFramePr>
          <p:nvPr/>
        </p:nvGraphicFramePr>
        <p:xfrm>
          <a:off x="4713288" y="1898650"/>
          <a:ext cx="2019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" name="Equation" r:id="rId15" imgW="1957339" imgH="766860" progId="Equation.3">
                  <p:embed/>
                </p:oleObj>
              </mc:Choice>
              <mc:Fallback>
                <p:oleObj name="Equation" r:id="rId15" imgW="1957339" imgH="7668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1898650"/>
                        <a:ext cx="2019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627313" y="2922588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6" name="Equation" r:id="rId17" imgW="1678085" imgH="396374" progId="Equation.DSMT4">
                  <p:embed/>
                </p:oleObj>
              </mc:Choice>
              <mc:Fallback>
                <p:oleObj name="Equation" r:id="rId17" imgW="1678085" imgH="396374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922588"/>
                        <a:ext cx="167798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50825" y="2862263"/>
            <a:ext cx="194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摩擦力的功</a:t>
            </a:r>
          </a:p>
        </p:txBody>
      </p:sp>
      <p:graphicFrame>
        <p:nvGraphicFramePr>
          <p:cNvPr id="14" name="Object 33"/>
          <p:cNvGraphicFramePr>
            <a:graphicFrameLocks noChangeAspect="1"/>
          </p:cNvGraphicFramePr>
          <p:nvPr/>
        </p:nvGraphicFramePr>
        <p:xfrm>
          <a:off x="911225" y="3454400"/>
          <a:ext cx="12842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7" name="Equation" r:id="rId19" imgW="471536" imgH="119062" progId="Equation.DSMT4">
                  <p:embed/>
                </p:oleObj>
              </mc:Choice>
              <mc:Fallback>
                <p:oleObj name="Equation" r:id="rId19" imgW="471536" imgH="119062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3454400"/>
                        <a:ext cx="12842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2232025" y="3467100"/>
            <a:ext cx="489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动能定理的微分形式</a:t>
            </a:r>
          </a:p>
        </p:txBody>
      </p:sp>
      <p:graphicFrame>
        <p:nvGraphicFramePr>
          <p:cNvPr id="16" name="Object 35"/>
          <p:cNvGraphicFramePr>
            <a:graphicFrameLocks noChangeAspect="1"/>
          </p:cNvGraphicFramePr>
          <p:nvPr/>
        </p:nvGraphicFramePr>
        <p:xfrm>
          <a:off x="366713" y="3921125"/>
          <a:ext cx="257016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8" name="Equation" r:id="rId21" imgW="1062054" imgH="385860" progId="Equation.DSMT4">
                  <p:embed/>
                </p:oleObj>
              </mc:Choice>
              <mc:Fallback>
                <p:oleObj name="Equation" r:id="rId21" imgW="1062054" imgH="3858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3921125"/>
                        <a:ext cx="2570162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7"/>
          <p:cNvGraphicFramePr>
            <a:graphicFrameLocks noChangeAspect="1"/>
          </p:cNvGraphicFramePr>
          <p:nvPr/>
        </p:nvGraphicFramePr>
        <p:xfrm>
          <a:off x="2916238" y="3995738"/>
          <a:ext cx="24574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9" name="Equation" r:id="rId23" imgW="1005001" imgH="280890" progId="Equation.DSMT4">
                  <p:embed/>
                </p:oleObj>
              </mc:Choice>
              <mc:Fallback>
                <p:oleObj name="Equation" r:id="rId23" imgW="1005001" imgH="28089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995738"/>
                        <a:ext cx="24574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5340350" y="4205288"/>
            <a:ext cx="43926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动能定理的积分形式</a:t>
            </a: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395288" y="5670550"/>
            <a:ext cx="856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质点系动能定理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—— 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质点系统从一个状态变到另一状态，系统动能增量等于所有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外力和内力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对质点系作功的总和。</a:t>
            </a:r>
            <a:endParaRPr kumimoji="1" lang="zh-CN" altLang="en-US" sz="12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6713" y="5002213"/>
          <a:ext cx="45148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" name="Equation" r:id="rId25" imgW="4515457" imgH="705625" progId="Equation.DSMT4">
                  <p:embed/>
                </p:oleObj>
              </mc:Choice>
              <mc:Fallback>
                <p:oleObj name="Equation" r:id="rId25" imgW="4515457" imgH="705625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5002213"/>
                        <a:ext cx="45148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8" grpId="0" autoUpdateAnimBg="0"/>
      <p:bldP spid="9" grpId="0" autoUpdateAnimBg="0"/>
      <p:bldP spid="13" grpId="0" autoUpdateAnimBg="0"/>
      <p:bldP spid="15" grpId="0" build="p" autoUpdateAnimBg="0"/>
      <p:bldP spid="18" grpId="0" build="p" autoUpdateAnimBg="0"/>
      <p:bldP spid="1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1695450" y="328613"/>
            <a:ext cx="5745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势能  机械能守恒定律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50915" name="Text Box 3"/>
          <p:cNvSpPr txBox="1">
            <a:spLocks noChangeArrowheads="1"/>
          </p:cNvSpPr>
          <p:nvPr/>
        </p:nvSpPr>
        <p:spPr bwMode="auto">
          <a:xfrm>
            <a:off x="209550" y="908050"/>
            <a:ext cx="2990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保守力</a:t>
            </a:r>
          </a:p>
        </p:txBody>
      </p:sp>
      <p:sp>
        <p:nvSpPr>
          <p:cNvPr id="550916" name="Text Box 4"/>
          <p:cNvSpPr txBox="1">
            <a:spLocks noChangeArrowheads="1"/>
          </p:cNvSpPr>
          <p:nvPr/>
        </p:nvSpPr>
        <p:spPr bwMode="auto">
          <a:xfrm>
            <a:off x="779463" y="1357313"/>
            <a:ext cx="7231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如果力所做的功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与路径无关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，而只决定于物体的始末</a:t>
            </a: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相对位置，这样的力称为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保守力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0917" name="Text Box 5"/>
          <p:cNvSpPr txBox="1">
            <a:spLocks noChangeArrowheads="1"/>
          </p:cNvSpPr>
          <p:nvPr/>
        </p:nvSpPr>
        <p:spPr bwMode="auto">
          <a:xfrm>
            <a:off x="809624" y="2400300"/>
            <a:ext cx="7290767" cy="46166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保守力沿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任意闭合路径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一周所做的功为零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（证明） </a:t>
            </a:r>
            <a:endParaRPr kumimoji="1" lang="zh-CN" altLang="en-US" sz="2400" b="1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50918" name="Text Box 6"/>
          <p:cNvSpPr txBox="1">
            <a:spLocks noChangeArrowheads="1"/>
          </p:cNvSpPr>
          <p:nvPr/>
        </p:nvSpPr>
        <p:spPr bwMode="auto">
          <a:xfrm>
            <a:off x="768350" y="5111750"/>
            <a:ext cx="6157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例如</a:t>
            </a:r>
            <a:r>
              <a:rPr kumimoji="1" lang="zh-CN" altLang="en-US" sz="2400" b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重力、万有引力、弹性力都是保守力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50919" name="Text Box 7"/>
          <p:cNvSpPr txBox="1">
            <a:spLocks noChangeArrowheads="1"/>
          </p:cNvSpPr>
          <p:nvPr/>
        </p:nvSpPr>
        <p:spPr bwMode="auto">
          <a:xfrm>
            <a:off x="757238" y="5614988"/>
            <a:ext cx="523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作功与路径有关的力称为</a:t>
            </a:r>
            <a:r>
              <a:rPr kumimoji="1" lang="zh-CN" altLang="en-US" sz="2400" b="1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非保守力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50920" name="Text Box 8"/>
          <p:cNvSpPr txBox="1">
            <a:spLocks noChangeArrowheads="1"/>
          </p:cNvSpPr>
          <p:nvPr/>
        </p:nvSpPr>
        <p:spPr bwMode="auto">
          <a:xfrm>
            <a:off x="2051050" y="61404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9900"/>
                </a:solidFill>
                <a:latin typeface="宋体" panose="02010600030101010101" pitchFamily="2" charset="-122"/>
              </a:rPr>
              <a:t>例如</a:t>
            </a:r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: </a:t>
            </a:r>
            <a:r>
              <a:rPr kumimoji="1" lang="zh-CN" altLang="en-US" sz="2400" b="1">
                <a:solidFill>
                  <a:srgbClr val="FF9900"/>
                </a:solidFill>
                <a:latin typeface="宋体" panose="02010600030101010101" pitchFamily="2" charset="-122"/>
              </a:rPr>
              <a:t>摩擦力</a:t>
            </a:r>
          </a:p>
        </p:txBody>
      </p:sp>
      <p:graphicFrame>
        <p:nvGraphicFramePr>
          <p:cNvPr id="550921" name="Object 9"/>
          <p:cNvGraphicFramePr>
            <a:graphicFrameLocks/>
          </p:cNvGraphicFramePr>
          <p:nvPr/>
        </p:nvGraphicFramePr>
        <p:xfrm>
          <a:off x="971550" y="2924175"/>
          <a:ext cx="28035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" name="公式" r:id="rId3" imgW="1171770" imgH="238125" progId="Equation.3">
                  <p:embed/>
                </p:oleObj>
              </mc:Choice>
              <mc:Fallback>
                <p:oleObj name="公式" r:id="rId3" imgW="1171770" imgH="23812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24175"/>
                        <a:ext cx="28035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64388" y="3612728"/>
            <a:ext cx="1370012" cy="2649538"/>
            <a:chOff x="4377" y="2094"/>
            <a:chExt cx="863" cy="1669"/>
          </a:xfrm>
        </p:grpSpPr>
        <p:sp>
          <p:nvSpPr>
            <p:cNvPr id="6165" name="Arc 11"/>
            <p:cNvSpPr>
              <a:spLocks/>
            </p:cNvSpPr>
            <p:nvPr/>
          </p:nvSpPr>
          <p:spPr bwMode="auto">
            <a:xfrm rot="-1756483">
              <a:off x="4424" y="2094"/>
              <a:ext cx="816" cy="1669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275"/>
                    <a:pt x="8745" y="874"/>
                    <a:pt x="20040" y="5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275"/>
                    <a:pt x="8745" y="874"/>
                    <a:pt x="20040" y="5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6" name="Oval 12"/>
            <p:cNvSpPr>
              <a:spLocks noChangeArrowheads="1"/>
            </p:cNvSpPr>
            <p:nvPr/>
          </p:nvSpPr>
          <p:spPr bwMode="auto">
            <a:xfrm flipV="1">
              <a:off x="4377" y="2160"/>
              <a:ext cx="91" cy="91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550925" name="Oval 13"/>
          <p:cNvSpPr>
            <a:spLocks noChangeArrowheads="1"/>
          </p:cNvSpPr>
          <p:nvPr/>
        </p:nvSpPr>
        <p:spPr bwMode="auto">
          <a:xfrm>
            <a:off x="8604250" y="5878091"/>
            <a:ext cx="144463" cy="144462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0926" name="Text Box 14"/>
          <p:cNvSpPr txBox="1">
            <a:spLocks noChangeArrowheads="1"/>
          </p:cNvSpPr>
          <p:nvPr/>
        </p:nvSpPr>
        <p:spPr bwMode="auto">
          <a:xfrm>
            <a:off x="7092950" y="3115841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550927" name="Text Box 15"/>
          <p:cNvSpPr txBox="1">
            <a:spLocks noChangeArrowheads="1"/>
          </p:cNvSpPr>
          <p:nvPr/>
        </p:nvSpPr>
        <p:spPr bwMode="auto">
          <a:xfrm>
            <a:off x="8532813" y="4268366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550928" name="Text Box 16"/>
          <p:cNvSpPr txBox="1">
            <a:spLocks noChangeArrowheads="1"/>
          </p:cNvSpPr>
          <p:nvPr/>
        </p:nvSpPr>
        <p:spPr bwMode="auto">
          <a:xfrm>
            <a:off x="6948488" y="4102100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d</a:t>
            </a:r>
          </a:p>
        </p:txBody>
      </p:sp>
      <p:graphicFrame>
        <p:nvGraphicFramePr>
          <p:cNvPr id="550929" name="Object 17"/>
          <p:cNvGraphicFramePr>
            <a:graphicFrameLocks/>
          </p:cNvGraphicFramePr>
          <p:nvPr/>
        </p:nvGraphicFramePr>
        <p:xfrm>
          <a:off x="971550" y="4365625"/>
          <a:ext cx="3251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4" name="公式" r:id="rId5" imgW="1380962" imgH="238125" progId="Equation.3">
                  <p:embed/>
                </p:oleObj>
              </mc:Choice>
              <mc:Fallback>
                <p:oleObj name="公式" r:id="rId5" imgW="1380962" imgH="23812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65625"/>
                        <a:ext cx="3251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30" name="Object 18"/>
          <p:cNvGraphicFramePr>
            <a:graphicFrameLocks/>
          </p:cNvGraphicFramePr>
          <p:nvPr/>
        </p:nvGraphicFramePr>
        <p:xfrm>
          <a:off x="971550" y="3644900"/>
          <a:ext cx="3251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" name="公式" r:id="rId7" imgW="1380962" imgH="238125" progId="Equation.3">
                  <p:embed/>
                </p:oleObj>
              </mc:Choice>
              <mc:Fallback>
                <p:oleObj name="公式" r:id="rId7" imgW="1380962" imgH="23812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3251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31" name="Object 19"/>
          <p:cNvGraphicFramePr>
            <a:graphicFrameLocks/>
          </p:cNvGraphicFramePr>
          <p:nvPr/>
        </p:nvGraphicFramePr>
        <p:xfrm>
          <a:off x="4759325" y="4437063"/>
          <a:ext cx="15414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6" name="公式" r:id="rId9" imgW="600270" imgH="180781" progId="Equation.3">
                  <p:embed/>
                </p:oleObj>
              </mc:Choice>
              <mc:Fallback>
                <p:oleObj name="公式" r:id="rId9" imgW="600270" imgH="18078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5" y="4437063"/>
                        <a:ext cx="1541463" cy="619125"/>
                      </a:xfrm>
                      <a:prstGeom prst="rect">
                        <a:avLst/>
                      </a:prstGeom>
                      <a:solidFill>
                        <a:srgbClr val="3333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32" name="Line 20"/>
          <p:cNvSpPr>
            <a:spLocks noChangeShapeType="1"/>
          </p:cNvSpPr>
          <p:nvPr/>
        </p:nvSpPr>
        <p:spPr bwMode="auto">
          <a:xfrm>
            <a:off x="8416925" y="4543003"/>
            <a:ext cx="115888" cy="228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0933" name="Line 21"/>
          <p:cNvSpPr>
            <a:spLocks noChangeShapeType="1"/>
          </p:cNvSpPr>
          <p:nvPr/>
        </p:nvSpPr>
        <p:spPr bwMode="auto">
          <a:xfrm flipH="1" flipV="1">
            <a:off x="7019925" y="4411241"/>
            <a:ext cx="73025" cy="288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0934" name="Text Box 22"/>
          <p:cNvSpPr txBox="1">
            <a:spLocks noChangeArrowheads="1"/>
          </p:cNvSpPr>
          <p:nvPr/>
        </p:nvSpPr>
        <p:spPr bwMode="auto">
          <a:xfrm>
            <a:off x="8532813" y="5924128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c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0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0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0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5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5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0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4" grpId="0" autoUpdateAnimBg="0"/>
      <p:bldP spid="550915" grpId="0" autoUpdateAnimBg="0"/>
      <p:bldP spid="550916" grpId="0" autoUpdateAnimBg="0"/>
      <p:bldP spid="550917" grpId="0" animBg="1" autoUpdateAnimBg="0"/>
      <p:bldP spid="550918" grpId="0" autoUpdateAnimBg="0"/>
      <p:bldP spid="550919" grpId="0" autoUpdateAnimBg="0"/>
      <p:bldP spid="550920" grpId="0" autoUpdateAnimBg="0"/>
      <p:bldP spid="550925" grpId="0" animBg="1"/>
      <p:bldP spid="550926" grpId="0" autoUpdateAnimBg="0"/>
      <p:bldP spid="550927" grpId="0" autoUpdateAnimBg="0"/>
      <p:bldP spid="550928" grpId="0" autoUpdateAnimBg="0"/>
      <p:bldP spid="550932" grpId="0" animBg="1"/>
      <p:bldP spid="550933" grpId="0" animBg="1"/>
      <p:bldP spid="55093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0825" y="296863"/>
            <a:ext cx="4876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1   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分析下述给定力场的保守性？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28600" y="2049463"/>
            <a:ext cx="1371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310438" y="3725863"/>
            <a:ext cx="1905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FF6600"/>
                </a:solidFill>
                <a:latin typeface="Times New Roman" panose="02020603050405020304" pitchFamily="18" charset="0"/>
                <a:ea typeface="楷体_GB2312" pitchFamily="49" charset="-122"/>
              </a:rPr>
              <a:t>是保守力</a:t>
            </a:r>
            <a:endParaRPr kumimoji="1" lang="zh-CN" altLang="en-US" sz="2200" b="1" u="sng" dirty="0">
              <a:solidFill>
                <a:srgbClr val="FF66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6781800" y="754063"/>
            <a:ext cx="1517650" cy="1528762"/>
          </a:xfrm>
          <a:custGeom>
            <a:avLst/>
            <a:gdLst>
              <a:gd name="T0" fmla="*/ 2147483646 w 956"/>
              <a:gd name="T1" fmla="*/ 2147483646 h 963"/>
              <a:gd name="T2" fmla="*/ 2147483646 w 956"/>
              <a:gd name="T3" fmla="*/ 2147483646 h 963"/>
              <a:gd name="T4" fmla="*/ 2147483646 w 956"/>
              <a:gd name="T5" fmla="*/ 2147483646 h 963"/>
              <a:gd name="T6" fmla="*/ 2147483646 w 956"/>
              <a:gd name="T7" fmla="*/ 2147483646 h 963"/>
              <a:gd name="T8" fmla="*/ 2147483646 w 956"/>
              <a:gd name="T9" fmla="*/ 2147483646 h 963"/>
              <a:gd name="T10" fmla="*/ 2147483646 w 956"/>
              <a:gd name="T11" fmla="*/ 2147483646 h 963"/>
              <a:gd name="T12" fmla="*/ 2147483646 w 956"/>
              <a:gd name="T13" fmla="*/ 2147483646 h 963"/>
              <a:gd name="T14" fmla="*/ 2147483646 w 956"/>
              <a:gd name="T15" fmla="*/ 2147483646 h 963"/>
              <a:gd name="T16" fmla="*/ 2147483646 w 956"/>
              <a:gd name="T17" fmla="*/ 2147483646 h 963"/>
              <a:gd name="T18" fmla="*/ 2147483646 w 956"/>
              <a:gd name="T19" fmla="*/ 2147483646 h 963"/>
              <a:gd name="T20" fmla="*/ 2147483646 w 956"/>
              <a:gd name="T21" fmla="*/ 2147483646 h 963"/>
              <a:gd name="T22" fmla="*/ 2147483646 w 956"/>
              <a:gd name="T23" fmla="*/ 2147483646 h 963"/>
              <a:gd name="T24" fmla="*/ 2147483646 w 956"/>
              <a:gd name="T25" fmla="*/ 2147483646 h 963"/>
              <a:gd name="T26" fmla="*/ 2147483646 w 956"/>
              <a:gd name="T27" fmla="*/ 2147483646 h 963"/>
              <a:gd name="T28" fmla="*/ 2147483646 w 956"/>
              <a:gd name="T29" fmla="*/ 2147483646 h 963"/>
              <a:gd name="T30" fmla="*/ 2147483646 w 956"/>
              <a:gd name="T31" fmla="*/ 2147483646 h 963"/>
              <a:gd name="T32" fmla="*/ 2147483646 w 956"/>
              <a:gd name="T33" fmla="*/ 2147483646 h 963"/>
              <a:gd name="T34" fmla="*/ 2147483646 w 956"/>
              <a:gd name="T35" fmla="*/ 2147483646 h 963"/>
              <a:gd name="T36" fmla="*/ 2147483646 w 956"/>
              <a:gd name="T37" fmla="*/ 2147483646 h 963"/>
              <a:gd name="T38" fmla="*/ 2147483646 w 956"/>
              <a:gd name="T39" fmla="*/ 2147483646 h 963"/>
              <a:gd name="T40" fmla="*/ 2147483646 w 956"/>
              <a:gd name="T41" fmla="*/ 2147483646 h 96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56"/>
              <a:gd name="T64" fmla="*/ 0 h 963"/>
              <a:gd name="T65" fmla="*/ 956 w 956"/>
              <a:gd name="T66" fmla="*/ 963 h 96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56" h="963">
                <a:moveTo>
                  <a:pt x="446" y="12"/>
                </a:moveTo>
                <a:cubicBezTo>
                  <a:pt x="535" y="16"/>
                  <a:pt x="628" y="0"/>
                  <a:pt x="712" y="29"/>
                </a:cubicBezTo>
                <a:cubicBezTo>
                  <a:pt x="739" y="38"/>
                  <a:pt x="737" y="80"/>
                  <a:pt x="746" y="106"/>
                </a:cubicBezTo>
                <a:cubicBezTo>
                  <a:pt x="760" y="146"/>
                  <a:pt x="768" y="189"/>
                  <a:pt x="789" y="226"/>
                </a:cubicBezTo>
                <a:cubicBezTo>
                  <a:pt x="819" y="280"/>
                  <a:pt x="860" y="327"/>
                  <a:pt x="892" y="380"/>
                </a:cubicBezTo>
                <a:cubicBezTo>
                  <a:pt x="910" y="500"/>
                  <a:pt x="927" y="620"/>
                  <a:pt x="943" y="740"/>
                </a:cubicBezTo>
                <a:cubicBezTo>
                  <a:pt x="940" y="797"/>
                  <a:pt x="956" y="859"/>
                  <a:pt x="934" y="912"/>
                </a:cubicBezTo>
                <a:cubicBezTo>
                  <a:pt x="925" y="934"/>
                  <a:pt x="889" y="923"/>
                  <a:pt x="866" y="929"/>
                </a:cubicBezTo>
                <a:cubicBezTo>
                  <a:pt x="766" y="956"/>
                  <a:pt x="660" y="953"/>
                  <a:pt x="557" y="963"/>
                </a:cubicBezTo>
                <a:cubicBezTo>
                  <a:pt x="454" y="960"/>
                  <a:pt x="352" y="960"/>
                  <a:pt x="249" y="955"/>
                </a:cubicBezTo>
                <a:cubicBezTo>
                  <a:pt x="226" y="954"/>
                  <a:pt x="199" y="959"/>
                  <a:pt x="180" y="946"/>
                </a:cubicBezTo>
                <a:cubicBezTo>
                  <a:pt x="0" y="825"/>
                  <a:pt x="277" y="929"/>
                  <a:pt x="94" y="869"/>
                </a:cubicBezTo>
                <a:cubicBezTo>
                  <a:pt x="84" y="848"/>
                  <a:pt x="69" y="830"/>
                  <a:pt x="60" y="809"/>
                </a:cubicBezTo>
                <a:cubicBezTo>
                  <a:pt x="52" y="790"/>
                  <a:pt x="50" y="769"/>
                  <a:pt x="43" y="749"/>
                </a:cubicBezTo>
                <a:cubicBezTo>
                  <a:pt x="46" y="709"/>
                  <a:pt x="48" y="669"/>
                  <a:pt x="52" y="629"/>
                </a:cubicBezTo>
                <a:cubicBezTo>
                  <a:pt x="54" y="612"/>
                  <a:pt x="52" y="593"/>
                  <a:pt x="60" y="577"/>
                </a:cubicBezTo>
                <a:cubicBezTo>
                  <a:pt x="105" y="487"/>
                  <a:pt x="156" y="501"/>
                  <a:pt x="240" y="475"/>
                </a:cubicBezTo>
                <a:cubicBezTo>
                  <a:pt x="268" y="447"/>
                  <a:pt x="282" y="424"/>
                  <a:pt x="300" y="389"/>
                </a:cubicBezTo>
                <a:cubicBezTo>
                  <a:pt x="304" y="363"/>
                  <a:pt x="309" y="329"/>
                  <a:pt x="317" y="303"/>
                </a:cubicBezTo>
                <a:cubicBezTo>
                  <a:pt x="322" y="286"/>
                  <a:pt x="334" y="252"/>
                  <a:pt x="334" y="252"/>
                </a:cubicBezTo>
                <a:cubicBezTo>
                  <a:pt x="341" y="183"/>
                  <a:pt x="332" y="12"/>
                  <a:pt x="446" y="12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781800" y="982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77000" y="1973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7848600" y="449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7772400" y="16684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096000" y="373063"/>
            <a:ext cx="2622550" cy="2286000"/>
            <a:chOff x="4032" y="192"/>
            <a:chExt cx="1652" cy="1440"/>
          </a:xfrm>
        </p:grpSpPr>
        <p:sp>
          <p:nvSpPr>
            <p:cNvPr id="7193" name="Line 15"/>
            <p:cNvSpPr>
              <a:spLocks noChangeShapeType="1"/>
            </p:cNvSpPr>
            <p:nvPr/>
          </p:nvSpPr>
          <p:spPr bwMode="auto">
            <a:xfrm>
              <a:off x="4272" y="1584"/>
              <a:ext cx="1344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4" name="Line 16"/>
            <p:cNvSpPr>
              <a:spLocks noChangeShapeType="1"/>
            </p:cNvSpPr>
            <p:nvPr/>
          </p:nvSpPr>
          <p:spPr bwMode="auto">
            <a:xfrm flipV="1">
              <a:off x="4272" y="336"/>
              <a:ext cx="0" cy="1248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5" name="Text Box 17"/>
            <p:cNvSpPr txBox="1">
              <a:spLocks noChangeArrowheads="1"/>
            </p:cNvSpPr>
            <p:nvPr/>
          </p:nvSpPr>
          <p:spPr bwMode="auto">
            <a:xfrm>
              <a:off x="5472" y="12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x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196" name="Text Box 18"/>
            <p:cNvSpPr txBox="1">
              <a:spLocks noChangeArrowheads="1"/>
            </p:cNvSpPr>
            <p:nvPr/>
          </p:nvSpPr>
          <p:spPr bwMode="auto">
            <a:xfrm>
              <a:off x="4320" y="19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197" name="Text Box 19"/>
            <p:cNvSpPr txBox="1">
              <a:spLocks noChangeArrowheads="1"/>
            </p:cNvSpPr>
            <p:nvPr/>
          </p:nvSpPr>
          <p:spPr bwMode="auto">
            <a:xfrm>
              <a:off x="4032" y="13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6934200" y="2125663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762000" y="2049463"/>
            <a:ext cx="3022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构建质点的运动轨迹，</a:t>
            </a:r>
          </a:p>
        </p:txBody>
      </p:sp>
      <p:graphicFrame>
        <p:nvGraphicFramePr>
          <p:cNvPr id="18" name="Object 24"/>
          <p:cNvGraphicFramePr>
            <a:graphicFrameLocks noChangeAspect="1"/>
          </p:cNvGraphicFramePr>
          <p:nvPr/>
        </p:nvGraphicFramePr>
        <p:xfrm>
          <a:off x="6402388" y="3716338"/>
          <a:ext cx="5984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Equation" r:id="rId3" imgW="190663" imgH="133156" progId="Equation.3">
                  <p:embed/>
                </p:oleObj>
              </mc:Choice>
              <mc:Fallback>
                <p:oleObj name="Equation" r:id="rId3" imgW="190663" imgH="13315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3716338"/>
                        <a:ext cx="59848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/>
          <p:cNvGraphicFramePr>
            <a:graphicFrameLocks noChangeAspect="1"/>
          </p:cNvGraphicFramePr>
          <p:nvPr/>
        </p:nvGraphicFramePr>
        <p:xfrm>
          <a:off x="6521450" y="5821363"/>
          <a:ext cx="5715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name="Equation" r:id="rId5" imgW="190663" imgH="133156" progId="Equation.3">
                  <p:embed/>
                </p:oleObj>
              </mc:Choice>
              <mc:Fallback>
                <p:oleObj name="Equation" r:id="rId5" imgW="190663" imgH="13315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450" y="5821363"/>
                        <a:ext cx="5715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7235825" y="5830888"/>
            <a:ext cx="1908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FF6600"/>
                </a:solidFill>
                <a:latin typeface="Times New Roman" panose="02020603050405020304" pitchFamily="18" charset="0"/>
                <a:ea typeface="楷体_GB2312" pitchFamily="49" charset="-122"/>
              </a:rPr>
              <a:t>不是保守力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3584575" y="2071688"/>
            <a:ext cx="29162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根据功的定义：</a:t>
            </a:r>
          </a:p>
        </p:txBody>
      </p:sp>
      <p:graphicFrame>
        <p:nvGraphicFramePr>
          <p:cNvPr id="22" name="Object 31"/>
          <p:cNvGraphicFramePr>
            <a:graphicFrameLocks noChangeAspect="1"/>
          </p:cNvGraphicFramePr>
          <p:nvPr/>
        </p:nvGraphicFramePr>
        <p:xfrm>
          <a:off x="990600" y="765175"/>
          <a:ext cx="28416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" name="公式" r:id="rId7" imgW="905038" imgH="190500" progId="Equation.3">
                  <p:embed/>
                </p:oleObj>
              </mc:Choice>
              <mc:Fallback>
                <p:oleObj name="公式" r:id="rId7" imgW="905038" imgH="190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5175"/>
                        <a:ext cx="2841625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2"/>
          <p:cNvGraphicFramePr>
            <a:graphicFrameLocks noChangeAspect="1"/>
          </p:cNvGraphicFramePr>
          <p:nvPr/>
        </p:nvGraphicFramePr>
        <p:xfrm>
          <a:off x="1009650" y="1427163"/>
          <a:ext cx="2770188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" name="公式" r:id="rId9" imgW="905038" imgH="190500" progId="Equation.3">
                  <p:embed/>
                </p:oleObj>
              </mc:Choice>
              <mc:Fallback>
                <p:oleObj name="公式" r:id="rId9" imgW="905038" imgH="190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1427163"/>
                        <a:ext cx="2770188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3"/>
          <p:cNvGraphicFramePr>
            <a:graphicFrameLocks noChangeAspect="1"/>
          </p:cNvGraphicFramePr>
          <p:nvPr/>
        </p:nvGraphicFramePr>
        <p:xfrm>
          <a:off x="627063" y="2620963"/>
          <a:ext cx="155257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" name="公式" r:id="rId11" imgW="485677" imgH="247844" progId="Equation.3">
                  <p:embed/>
                </p:oleObj>
              </mc:Choice>
              <mc:Fallback>
                <p:oleObj name="公式" r:id="rId11" imgW="485677" imgH="247844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620963"/>
                        <a:ext cx="155257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4"/>
          <p:cNvGraphicFramePr>
            <a:graphicFrameLocks noChangeAspect="1"/>
          </p:cNvGraphicFramePr>
          <p:nvPr/>
        </p:nvGraphicFramePr>
        <p:xfrm>
          <a:off x="2128838" y="2636838"/>
          <a:ext cx="53228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" name="公式" r:id="rId13" imgW="1781305" imgH="247844" progId="Equation.3">
                  <p:embed/>
                </p:oleObj>
              </mc:Choice>
              <mc:Fallback>
                <p:oleObj name="公式" r:id="rId13" imgW="1781305" imgH="24784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2636838"/>
                        <a:ext cx="53228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5"/>
          <p:cNvGraphicFramePr>
            <a:graphicFrameLocks noChangeAspect="1"/>
          </p:cNvGraphicFramePr>
          <p:nvPr/>
        </p:nvGraphicFramePr>
        <p:xfrm>
          <a:off x="300038" y="3503613"/>
          <a:ext cx="60975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" name="公式" r:id="rId15" imgW="2362070" imgH="304703" progId="Equation.3">
                  <p:embed/>
                </p:oleObj>
              </mc:Choice>
              <mc:Fallback>
                <p:oleObj name="公式" r:id="rId15" imgW="2362070" imgH="30470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3503613"/>
                        <a:ext cx="609758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6"/>
          <p:cNvGraphicFramePr>
            <a:graphicFrameLocks noChangeAspect="1"/>
          </p:cNvGraphicFramePr>
          <p:nvPr/>
        </p:nvGraphicFramePr>
        <p:xfrm>
          <a:off x="919163" y="4637088"/>
          <a:ext cx="140493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5" name="公式" r:id="rId17" imgW="438378" imgH="247844" progId="Equation.3">
                  <p:embed/>
                </p:oleObj>
              </mc:Choice>
              <mc:Fallback>
                <p:oleObj name="公式" r:id="rId17" imgW="438378" imgH="24784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4637088"/>
                        <a:ext cx="140493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7"/>
          <p:cNvGraphicFramePr>
            <a:graphicFrameLocks noChangeAspect="1"/>
          </p:cNvGraphicFramePr>
          <p:nvPr/>
        </p:nvGraphicFramePr>
        <p:xfrm>
          <a:off x="2314575" y="4652963"/>
          <a:ext cx="52847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" name="公式" r:id="rId19" imgW="1771552" imgH="247844" progId="Equation.3">
                  <p:embed/>
                </p:oleObj>
              </mc:Choice>
              <mc:Fallback>
                <p:oleObj name="公式" r:id="rId19" imgW="1771552" imgH="24784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4652963"/>
                        <a:ext cx="52847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8"/>
          <p:cNvGraphicFramePr>
            <a:graphicFrameLocks noChangeAspect="1"/>
          </p:cNvGraphicFramePr>
          <p:nvPr/>
        </p:nvGraphicFramePr>
        <p:xfrm>
          <a:off x="611188" y="5686425"/>
          <a:ext cx="5851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" name="公式" r:id="rId21" imgW="2314770" imgH="247844" progId="Equation.3">
                  <p:embed/>
                </p:oleObj>
              </mc:Choice>
              <mc:Fallback>
                <p:oleObj name="公式" r:id="rId21" imgW="2314770" imgH="24784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86425"/>
                        <a:ext cx="58515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4" grpId="0" build="p" autoUpdateAnimBg="0"/>
      <p:bldP spid="5" grpId="0" animBg="1"/>
      <p:bldP spid="6" grpId="0" build="p" autoUpdateAnimBg="0" advAuto="0"/>
      <p:bldP spid="7" grpId="0" build="p" autoUpdateAnimBg="0" advAuto="0"/>
      <p:bldP spid="8" grpId="0" build="p" autoUpdateAnimBg="0" advAuto="0"/>
      <p:bldP spid="9" grpId="0" build="p" autoUpdateAnimBg="0"/>
      <p:bldP spid="16" grpId="0" animBg="1"/>
      <p:bldP spid="17" grpId="0" autoUpdateAnimBg="0"/>
      <p:bldP spid="20" grpId="0" build="p" autoUpdateAnimBg="0"/>
      <p:bldP spid="2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82600" y="279400"/>
            <a:ext cx="4089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2   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质点在力的作用下，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492500" y="279400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由位置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427538" y="198438"/>
          <a:ext cx="4191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0" name="Equation" r:id="rId3" imgW="95087" imgH="180781" progId="Equation.DSMT4">
                  <p:embed/>
                </p:oleObj>
              </mc:Choice>
              <mc:Fallback>
                <p:oleObj name="Equation" r:id="rId3" imgW="95087" imgH="18078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98438"/>
                        <a:ext cx="4191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730750" y="265113"/>
            <a:ext cx="2362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运动到位置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6227763" y="212725"/>
          <a:ext cx="4873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1" name="Equation" r:id="rId5" imgW="95087" imgH="180781" progId="Equation.DSMT4">
                  <p:embed/>
                </p:oleObj>
              </mc:Choice>
              <mc:Fallback>
                <p:oleObj name="Equation" r:id="rId5" imgW="95087" imgH="18078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12725"/>
                        <a:ext cx="48736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7200" y="812800"/>
            <a:ext cx="2209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路程为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428750" y="836613"/>
          <a:ext cx="3016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2" name="公式" r:id="rId7" imgW="95087" imgH="133156" progId="Equation.3">
                  <p:embed/>
                </p:oleObj>
              </mc:Choice>
              <mc:Fallback>
                <p:oleObj name="公式" r:id="rId7" imgW="95087" imgH="13315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836613"/>
                        <a:ext cx="3016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43063" y="808038"/>
            <a:ext cx="4945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若两个力的函数分别为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500063" y="2133600"/>
          <a:ext cx="3365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3" name="公式" r:id="rId9" imgW="76070" imgH="133156" progId="Equation.3">
                  <p:embed/>
                </p:oleObj>
              </mc:Choice>
              <mc:Fallback>
                <p:oleObj name="公式" r:id="rId9" imgW="76070" imgH="13315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133600"/>
                        <a:ext cx="3365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762000" y="2108200"/>
            <a:ext cx="5029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为常数。分析它们的保守性？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7183438" y="874713"/>
            <a:ext cx="1371600" cy="2362200"/>
          </a:xfrm>
          <a:custGeom>
            <a:avLst/>
            <a:gdLst>
              <a:gd name="T0" fmla="*/ 0 w 1008"/>
              <a:gd name="T1" fmla="*/ 0 h 864"/>
              <a:gd name="T2" fmla="*/ 2147483646 w 1008"/>
              <a:gd name="T3" fmla="*/ 2147483646 h 864"/>
              <a:gd name="T4" fmla="*/ 2147483646 w 1008"/>
              <a:gd name="T5" fmla="*/ 2147483646 h 864"/>
              <a:gd name="T6" fmla="*/ 2147483646 w 1008"/>
              <a:gd name="T7" fmla="*/ 2147483646 h 864"/>
              <a:gd name="T8" fmla="*/ 2147483646 w 1008"/>
              <a:gd name="T9" fmla="*/ 2147483646 h 864"/>
              <a:gd name="T10" fmla="*/ 2147483646 w 1008"/>
              <a:gd name="T11" fmla="*/ 2147483646 h 8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8"/>
              <a:gd name="T19" fmla="*/ 0 h 864"/>
              <a:gd name="T20" fmla="*/ 1008 w 1008"/>
              <a:gd name="T21" fmla="*/ 864 h 8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8" h="864">
                <a:moveTo>
                  <a:pt x="0" y="0"/>
                </a:moveTo>
                <a:cubicBezTo>
                  <a:pt x="12" y="88"/>
                  <a:pt x="24" y="176"/>
                  <a:pt x="48" y="240"/>
                </a:cubicBezTo>
                <a:cubicBezTo>
                  <a:pt x="72" y="304"/>
                  <a:pt x="96" y="328"/>
                  <a:pt x="144" y="384"/>
                </a:cubicBezTo>
                <a:cubicBezTo>
                  <a:pt x="192" y="440"/>
                  <a:pt x="240" y="512"/>
                  <a:pt x="336" y="576"/>
                </a:cubicBezTo>
                <a:cubicBezTo>
                  <a:pt x="432" y="640"/>
                  <a:pt x="608" y="720"/>
                  <a:pt x="720" y="768"/>
                </a:cubicBezTo>
                <a:cubicBezTo>
                  <a:pt x="832" y="816"/>
                  <a:pt x="920" y="840"/>
                  <a:pt x="1008" y="864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6421438" y="874713"/>
            <a:ext cx="762000" cy="18288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6421438" y="2703513"/>
            <a:ext cx="2133600" cy="5334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" name="Object 19"/>
          <p:cNvGraphicFramePr>
            <a:graphicFrameLocks noChangeAspect="1"/>
          </p:cNvGraphicFramePr>
          <p:nvPr/>
        </p:nvGraphicFramePr>
        <p:xfrm>
          <a:off x="7893050" y="2174875"/>
          <a:ext cx="3317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4" name="公式" r:id="rId11" imgW="95087" imgH="133156" progId="Equation.3">
                  <p:embed/>
                </p:oleObj>
              </mc:Choice>
              <mc:Fallback>
                <p:oleObj name="公式" r:id="rId11" imgW="95087" imgH="13315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050" y="2174875"/>
                        <a:ext cx="33178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0"/>
          <p:cNvGraphicFramePr>
            <a:graphicFrameLocks noChangeAspect="1"/>
          </p:cNvGraphicFramePr>
          <p:nvPr/>
        </p:nvGraphicFramePr>
        <p:xfrm>
          <a:off x="5867400" y="2471738"/>
          <a:ext cx="4572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5" name="公式" r:id="rId13" imgW="76070" imgH="95250" progId="Equation.3">
                  <p:embed/>
                </p:oleObj>
              </mc:Choice>
              <mc:Fallback>
                <p:oleObj name="公式" r:id="rId13" imgW="76070" imgH="95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471738"/>
                        <a:ext cx="4572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6421438" y="1712913"/>
            <a:ext cx="914400" cy="990600"/>
          </a:xfrm>
          <a:prstGeom prst="line">
            <a:avLst/>
          </a:prstGeom>
          <a:noFill/>
          <a:ln w="412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V="1">
            <a:off x="7259638" y="1255713"/>
            <a:ext cx="533400" cy="533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417513" y="262255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2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917748"/>
              </p:ext>
            </p:extLst>
          </p:nvPr>
        </p:nvGraphicFramePr>
        <p:xfrm>
          <a:off x="6207795" y="4021311"/>
          <a:ext cx="45243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" name="Equation" r:id="rId15" imgW="104840" imgH="209453" progId="Equation.DSMT4">
                  <p:embed/>
                </p:oleObj>
              </mc:Choice>
              <mc:Fallback>
                <p:oleObj name="Equation" r:id="rId15" imgW="104840" imgH="209453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795" y="4021311"/>
                        <a:ext cx="452437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6543532" y="4128181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为保守力</a:t>
            </a:r>
          </a:p>
        </p:txBody>
      </p:sp>
      <p:graphicFrame>
        <p:nvGraphicFramePr>
          <p:cNvPr id="22" name="Object 29"/>
          <p:cNvGraphicFramePr>
            <a:graphicFrameLocks noChangeAspect="1"/>
          </p:cNvGraphicFramePr>
          <p:nvPr/>
        </p:nvGraphicFramePr>
        <p:xfrm>
          <a:off x="5848350" y="5980113"/>
          <a:ext cx="5095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7" name="Equation" r:id="rId17" imgW="133122" imgH="209453" progId="Equation.DSMT4">
                  <p:embed/>
                </p:oleObj>
              </mc:Choice>
              <mc:Fallback>
                <p:oleObj name="Equation" r:id="rId17" imgW="133122" imgH="209453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5980113"/>
                        <a:ext cx="50958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6353175" y="6122988"/>
            <a:ext cx="23622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为非保守力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914400" y="26416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根据功的定义和保守力的性质</a:t>
            </a:r>
            <a:endParaRPr kumimoji="1" lang="zh-CN" altLang="en-US" sz="220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5" name="Object 32"/>
          <p:cNvGraphicFramePr>
            <a:graphicFrameLocks noChangeAspect="1"/>
          </p:cNvGraphicFramePr>
          <p:nvPr/>
        </p:nvGraphicFramePr>
        <p:xfrm>
          <a:off x="7235825" y="455613"/>
          <a:ext cx="323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8" name="Equation" r:id="rId19" imgW="76070" imgH="133156" progId="Equation.3">
                  <p:embed/>
                </p:oleObj>
              </mc:Choice>
              <mc:Fallback>
                <p:oleObj name="Equation" r:id="rId19" imgW="76070" imgH="13315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55613"/>
                        <a:ext cx="3238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3"/>
          <p:cNvGraphicFramePr>
            <a:graphicFrameLocks noChangeAspect="1"/>
          </p:cNvGraphicFramePr>
          <p:nvPr/>
        </p:nvGraphicFramePr>
        <p:xfrm>
          <a:off x="8631238" y="2960688"/>
          <a:ext cx="3333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9" name="Equation" r:id="rId21" imgW="76070" imgH="95250" progId="Equation.3">
                  <p:embed/>
                </p:oleObj>
              </mc:Choice>
              <mc:Fallback>
                <p:oleObj name="Equation" r:id="rId21" imgW="76070" imgH="9525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238" y="2960688"/>
                        <a:ext cx="3333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073727"/>
              </p:ext>
            </p:extLst>
          </p:nvPr>
        </p:nvGraphicFramePr>
        <p:xfrm>
          <a:off x="4640119" y="3128566"/>
          <a:ext cx="32004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0" name="Equation" r:id="rId23" imgW="1155600" imgH="495000" progId="Equation.DSMT4">
                  <p:embed/>
                </p:oleObj>
              </mc:Choice>
              <mc:Fallback>
                <p:oleObj name="Equation" r:id="rId23" imgW="1155600" imgH="495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119" y="3128566"/>
                        <a:ext cx="3200400" cy="145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AutoShape 36"/>
          <p:cNvSpPr>
            <a:spLocks noChangeArrowheads="1"/>
          </p:cNvSpPr>
          <p:nvPr/>
        </p:nvSpPr>
        <p:spPr bwMode="auto">
          <a:xfrm>
            <a:off x="2895600" y="4546600"/>
            <a:ext cx="2057400" cy="504825"/>
          </a:xfrm>
          <a:prstGeom prst="wedgeRectCallout">
            <a:avLst>
              <a:gd name="adj1" fmla="val -23611"/>
              <a:gd name="adj2" fmla="val -1411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9" name="Object 38"/>
          <p:cNvGraphicFramePr>
            <a:graphicFrameLocks noChangeAspect="1"/>
          </p:cNvGraphicFramePr>
          <p:nvPr/>
        </p:nvGraphicFramePr>
        <p:xfrm>
          <a:off x="2971800" y="5122863"/>
          <a:ext cx="2319338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1" name="公式" r:id="rId25" imgW="743145" imgH="438344" progId="Equation.3">
                  <p:embed/>
                </p:oleObj>
              </mc:Choice>
              <mc:Fallback>
                <p:oleObj name="公式" r:id="rId25" imgW="743145" imgH="43834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22863"/>
                        <a:ext cx="2319338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39"/>
          <p:cNvSpPr>
            <a:spLocks noChangeArrowheads="1"/>
          </p:cNvSpPr>
          <p:nvPr/>
        </p:nvSpPr>
        <p:spPr bwMode="auto">
          <a:xfrm>
            <a:off x="5791200" y="5080000"/>
            <a:ext cx="2709863" cy="762000"/>
          </a:xfrm>
          <a:prstGeom prst="wedgeRoundRectCallout">
            <a:avLst>
              <a:gd name="adj1" fmla="val -68190"/>
              <a:gd name="adj2" fmla="val 41458"/>
              <a:gd name="adj3" fmla="val 1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1" name="Object 42"/>
          <p:cNvGraphicFramePr>
            <a:graphicFrameLocks noChangeAspect="1"/>
          </p:cNvGraphicFramePr>
          <p:nvPr/>
        </p:nvGraphicFramePr>
        <p:xfrm>
          <a:off x="1128713" y="1373188"/>
          <a:ext cx="1403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2" name="公式" r:id="rId27" imgW="438378" imgH="209453" progId="Equation.3">
                  <p:embed/>
                </p:oleObj>
              </mc:Choice>
              <mc:Fallback>
                <p:oleObj name="公式" r:id="rId27" imgW="438378" imgH="20945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373188"/>
                        <a:ext cx="14033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3"/>
          <p:cNvGraphicFramePr>
            <a:graphicFrameLocks noChangeAspect="1"/>
          </p:cNvGraphicFramePr>
          <p:nvPr/>
        </p:nvGraphicFramePr>
        <p:xfrm>
          <a:off x="3090863" y="1373188"/>
          <a:ext cx="15144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3" name="公式" r:id="rId29" imgW="476413" imgH="209453" progId="Equation.3">
                  <p:embed/>
                </p:oleObj>
              </mc:Choice>
              <mc:Fallback>
                <p:oleObj name="公式" r:id="rId29" imgW="476413" imgH="209453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1373188"/>
                        <a:ext cx="15144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4"/>
          <p:cNvGraphicFramePr>
            <a:graphicFrameLocks noChangeAspect="1"/>
          </p:cNvGraphicFramePr>
          <p:nvPr/>
        </p:nvGraphicFramePr>
        <p:xfrm>
          <a:off x="539750" y="3335338"/>
          <a:ext cx="410368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4" name="公式" r:id="rId31" imgW="1447767" imgH="285750" progId="Equation.3">
                  <p:embed/>
                </p:oleObj>
              </mc:Choice>
              <mc:Fallback>
                <p:oleObj name="公式" r:id="rId31" imgW="1447767" imgH="28575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5338"/>
                        <a:ext cx="4103688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5"/>
          <p:cNvGraphicFramePr>
            <a:graphicFrameLocks noChangeAspect="1"/>
          </p:cNvGraphicFramePr>
          <p:nvPr/>
        </p:nvGraphicFramePr>
        <p:xfrm>
          <a:off x="2987675" y="4487863"/>
          <a:ext cx="1995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" name="公式" r:id="rId33" imgW="638305" imgH="180781" progId="Equation.3">
                  <p:embed/>
                </p:oleObj>
              </mc:Choice>
              <mc:Fallback>
                <p:oleObj name="公式" r:id="rId33" imgW="638305" imgH="180781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487863"/>
                        <a:ext cx="19954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6"/>
          <p:cNvGraphicFramePr>
            <a:graphicFrameLocks noChangeAspect="1"/>
          </p:cNvGraphicFramePr>
          <p:nvPr/>
        </p:nvGraphicFramePr>
        <p:xfrm>
          <a:off x="539750" y="5276850"/>
          <a:ext cx="2505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6" name="公式" r:id="rId35" imgW="867003" imgH="285750" progId="Equation.3">
                  <p:embed/>
                </p:oleObj>
              </mc:Choice>
              <mc:Fallback>
                <p:oleObj name="公式" r:id="rId35" imgW="867003" imgH="28575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76850"/>
                        <a:ext cx="2505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7"/>
          <p:cNvGraphicFramePr>
            <a:graphicFrameLocks noChangeAspect="1"/>
          </p:cNvGraphicFramePr>
          <p:nvPr/>
        </p:nvGraphicFramePr>
        <p:xfrm>
          <a:off x="5867400" y="5135563"/>
          <a:ext cx="23764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7" name="公式" r:id="rId37" imgW="990372" imgH="209453" progId="Equation.3">
                  <p:embed/>
                </p:oleObj>
              </mc:Choice>
              <mc:Fallback>
                <p:oleObj name="公式" r:id="rId37" imgW="990372" imgH="209453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135563"/>
                        <a:ext cx="23764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8"/>
          <p:cNvGraphicFramePr>
            <a:graphicFrameLocks noChangeAspect="1"/>
          </p:cNvGraphicFramePr>
          <p:nvPr/>
        </p:nvGraphicFramePr>
        <p:xfrm>
          <a:off x="6948488" y="2184400"/>
          <a:ext cx="3952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8" name="公式" r:id="rId39" imgW="76070" imgH="114203" progId="Equation.3">
                  <p:embed/>
                </p:oleObj>
              </mc:Choice>
              <mc:Fallback>
                <p:oleObj name="公式" r:id="rId39" imgW="76070" imgH="114203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184400"/>
                        <a:ext cx="39528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9"/>
          <p:cNvGraphicFramePr>
            <a:graphicFrameLocks noChangeAspect="1"/>
          </p:cNvGraphicFramePr>
          <p:nvPr/>
        </p:nvGraphicFramePr>
        <p:xfrm>
          <a:off x="6084888" y="1373188"/>
          <a:ext cx="4349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9" name="公式" r:id="rId41" imgW="95087" imgH="180781" progId="Equation.3">
                  <p:embed/>
                </p:oleObj>
              </mc:Choice>
              <mc:Fallback>
                <p:oleObj name="公式" r:id="rId41" imgW="95087" imgH="180781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373188"/>
                        <a:ext cx="434975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0"/>
          <p:cNvGraphicFramePr>
            <a:graphicFrameLocks noChangeAspect="1"/>
          </p:cNvGraphicFramePr>
          <p:nvPr/>
        </p:nvGraphicFramePr>
        <p:xfrm>
          <a:off x="7126288" y="2911475"/>
          <a:ext cx="43497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0" name="公式" r:id="rId43" imgW="95087" imgH="180781" progId="Equation.3">
                  <p:embed/>
                </p:oleObj>
              </mc:Choice>
              <mc:Fallback>
                <p:oleObj name="公式" r:id="rId43" imgW="95087" imgH="180781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288" y="2911475"/>
                        <a:ext cx="434975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1"/>
          <p:cNvGraphicFramePr>
            <a:graphicFrameLocks noChangeAspect="1"/>
          </p:cNvGraphicFramePr>
          <p:nvPr/>
        </p:nvGraphicFramePr>
        <p:xfrm>
          <a:off x="7956550" y="836613"/>
          <a:ext cx="3825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1" name="公式" r:id="rId45" imgW="104840" imgH="190500" progId="Equation.3">
                  <p:embed/>
                </p:oleObj>
              </mc:Choice>
              <mc:Fallback>
                <p:oleObj name="公式" r:id="rId45" imgW="104840" imgH="1905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836613"/>
                        <a:ext cx="3825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45" name="Group 45"/>
          <p:cNvGrpSpPr>
            <a:grpSpLocks/>
          </p:cNvGrpSpPr>
          <p:nvPr/>
        </p:nvGrpSpPr>
        <p:grpSpPr bwMode="auto">
          <a:xfrm>
            <a:off x="6588125" y="836613"/>
            <a:ext cx="693738" cy="941387"/>
            <a:chOff x="4150" y="527"/>
            <a:chExt cx="437" cy="593"/>
          </a:xfrm>
        </p:grpSpPr>
        <p:sp>
          <p:nvSpPr>
            <p:cNvPr id="8235" name="Line 23"/>
            <p:cNvSpPr>
              <a:spLocks noChangeShapeType="1"/>
            </p:cNvSpPr>
            <p:nvPr/>
          </p:nvSpPr>
          <p:spPr bwMode="auto">
            <a:xfrm flipH="1" flipV="1">
              <a:off x="4422" y="799"/>
              <a:ext cx="165" cy="321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36" name="Object 44"/>
            <p:cNvGraphicFramePr>
              <a:graphicFrameLocks noChangeAspect="1"/>
            </p:cNvGraphicFramePr>
            <p:nvPr/>
          </p:nvGraphicFramePr>
          <p:xfrm>
            <a:off x="4150" y="527"/>
            <a:ext cx="22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02" name="Equation" r:id="rId47" imgW="137999" imgH="214312" progId="Equation.DSMT4">
                    <p:embed/>
                  </p:oleObj>
                </mc:Choice>
                <mc:Fallback>
                  <p:oleObj name="Equation" r:id="rId47" imgW="137999" imgH="214312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527"/>
                          <a:ext cx="22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Rectangle 28"/>
          <p:cNvSpPr>
            <a:spLocks noChangeArrowheads="1"/>
          </p:cNvSpPr>
          <p:nvPr/>
        </p:nvSpPr>
        <p:spPr bwMode="auto">
          <a:xfrm>
            <a:off x="4941888" y="4578350"/>
            <a:ext cx="3844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推导类似动能定理的微分形式</a:t>
            </a:r>
            <a:endParaRPr kumimoji="1" lang="zh-CN" altLang="en-US" sz="2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1668" y="3279775"/>
            <a:ext cx="7138441" cy="18474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09049" y="5168889"/>
            <a:ext cx="6517865" cy="1324369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5" grpId="0" autoUpdateAnimBg="0"/>
      <p:bldP spid="7" grpId="0" build="p" autoUpdateAnimBg="0" advAuto="0"/>
      <p:bldP spid="9" grpId="0" build="p" autoUpdateAnimBg="0"/>
      <p:bldP spid="11" grpId="0" autoUpdateAnimBg="0"/>
      <p:bldP spid="12" grpId="0" animBg="1"/>
      <p:bldP spid="13" grpId="0" animBg="1"/>
      <p:bldP spid="14" grpId="0" animBg="1"/>
      <p:bldP spid="17" grpId="0" animBg="1"/>
      <p:bldP spid="18" grpId="0" animBg="1"/>
      <p:bldP spid="19" grpId="0" build="p" autoUpdateAnimBg="0"/>
      <p:bldP spid="21" grpId="0" build="p" autoUpdateAnimBg="0"/>
      <p:bldP spid="23" grpId="0" build="p" autoUpdateAnimBg="0"/>
      <p:bldP spid="24" grpId="0" build="p" autoUpdateAnimBg="0"/>
      <p:bldP spid="28" grpId="0" animBg="1" autoUpdateAnimBg="0"/>
      <p:bldP spid="30" grpId="0" animBg="1" autoUpdateAnimBg="0"/>
      <p:bldP spid="44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Text Box 2"/>
          <p:cNvSpPr txBox="1">
            <a:spLocks noChangeArrowheads="1"/>
          </p:cNvSpPr>
          <p:nvPr/>
        </p:nvSpPr>
        <p:spPr bwMode="auto">
          <a:xfrm>
            <a:off x="539750" y="333375"/>
            <a:ext cx="293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势能</a:t>
            </a:r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827088" y="8842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在保守力场中</a:t>
            </a:r>
          </a:p>
        </p:txBody>
      </p:sp>
      <p:sp>
        <p:nvSpPr>
          <p:cNvPr id="551940" name="Freeform 4"/>
          <p:cNvSpPr>
            <a:spLocks/>
          </p:cNvSpPr>
          <p:nvPr/>
        </p:nvSpPr>
        <p:spPr bwMode="auto">
          <a:xfrm>
            <a:off x="646113" y="2209800"/>
            <a:ext cx="3262312" cy="2209800"/>
          </a:xfrm>
          <a:custGeom>
            <a:avLst/>
            <a:gdLst>
              <a:gd name="T0" fmla="*/ 0 w 2208"/>
              <a:gd name="T1" fmla="*/ 2147483646 h 1392"/>
              <a:gd name="T2" fmla="*/ 2147483646 w 2208"/>
              <a:gd name="T3" fmla="*/ 2147483646 h 1392"/>
              <a:gd name="T4" fmla="*/ 2147483646 w 2208"/>
              <a:gd name="T5" fmla="*/ 2147483646 h 1392"/>
              <a:gd name="T6" fmla="*/ 2147483646 w 2208"/>
              <a:gd name="T7" fmla="*/ 0 h 1392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392"/>
              <a:gd name="T14" fmla="*/ 2208 w 2208"/>
              <a:gd name="T15" fmla="*/ 1392 h 1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392">
                <a:moveTo>
                  <a:pt x="0" y="1392"/>
                </a:moveTo>
                <a:cubicBezTo>
                  <a:pt x="84" y="992"/>
                  <a:pt x="168" y="592"/>
                  <a:pt x="480" y="384"/>
                </a:cubicBezTo>
                <a:cubicBezTo>
                  <a:pt x="792" y="176"/>
                  <a:pt x="1584" y="208"/>
                  <a:pt x="1872" y="144"/>
                </a:cubicBezTo>
                <a:cubicBezTo>
                  <a:pt x="2160" y="80"/>
                  <a:pt x="2152" y="24"/>
                  <a:pt x="2208" y="0"/>
                </a:cubicBezTo>
              </a:path>
            </a:pathLst>
          </a:custGeom>
          <a:noFill/>
          <a:ln w="9525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250825" y="4437063"/>
            <a:ext cx="167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b="1">
                <a:solidFill>
                  <a:schemeClr val="bg1"/>
                </a:solidFill>
              </a:rPr>
              <a:t>选参考点</a:t>
            </a:r>
            <a:r>
              <a:rPr kumimoji="1" lang="en-US" altLang="zh-CN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51942" name="Text Box 6"/>
          <p:cNvSpPr txBox="1">
            <a:spLocks noChangeArrowheads="1"/>
          </p:cNvSpPr>
          <p:nvPr/>
        </p:nvSpPr>
        <p:spPr bwMode="auto">
          <a:xfrm>
            <a:off x="3635375" y="1628775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1943" name="Freeform 7"/>
          <p:cNvSpPr>
            <a:spLocks/>
          </p:cNvSpPr>
          <p:nvPr/>
        </p:nvSpPr>
        <p:spPr bwMode="auto">
          <a:xfrm>
            <a:off x="646113" y="2133600"/>
            <a:ext cx="3262312" cy="3086100"/>
          </a:xfrm>
          <a:custGeom>
            <a:avLst/>
            <a:gdLst>
              <a:gd name="T0" fmla="*/ 0 w 2208"/>
              <a:gd name="T1" fmla="*/ 2147483646 h 1848"/>
              <a:gd name="T2" fmla="*/ 2147483646 w 2208"/>
              <a:gd name="T3" fmla="*/ 2147483646 h 1848"/>
              <a:gd name="T4" fmla="*/ 2147483646 w 2208"/>
              <a:gd name="T5" fmla="*/ 2147483646 h 1848"/>
              <a:gd name="T6" fmla="*/ 2147483646 w 2208"/>
              <a:gd name="T7" fmla="*/ 2147483646 h 1848"/>
              <a:gd name="T8" fmla="*/ 2147483646 w 2208"/>
              <a:gd name="T9" fmla="*/ 0 h 18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1848"/>
              <a:gd name="T17" fmla="*/ 2208 w 2208"/>
              <a:gd name="T18" fmla="*/ 1848 h 18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1848">
                <a:moveTo>
                  <a:pt x="0" y="1344"/>
                </a:moveTo>
                <a:cubicBezTo>
                  <a:pt x="272" y="1276"/>
                  <a:pt x="544" y="1208"/>
                  <a:pt x="768" y="1248"/>
                </a:cubicBezTo>
                <a:cubicBezTo>
                  <a:pt x="992" y="1288"/>
                  <a:pt x="1128" y="1528"/>
                  <a:pt x="1344" y="1584"/>
                </a:cubicBezTo>
                <a:cubicBezTo>
                  <a:pt x="1560" y="1640"/>
                  <a:pt x="1920" y="1848"/>
                  <a:pt x="2064" y="1584"/>
                </a:cubicBezTo>
                <a:cubicBezTo>
                  <a:pt x="2208" y="1320"/>
                  <a:pt x="2184" y="272"/>
                  <a:pt x="2208" y="0"/>
                </a:cubicBezTo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1944" name="Line 8"/>
          <p:cNvSpPr>
            <a:spLocks noChangeShapeType="1"/>
          </p:cNvSpPr>
          <p:nvPr/>
        </p:nvSpPr>
        <p:spPr bwMode="auto">
          <a:xfrm flipV="1">
            <a:off x="1822450" y="2565400"/>
            <a:ext cx="403225" cy="7143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1945" name="Line 9"/>
          <p:cNvSpPr>
            <a:spLocks noChangeShapeType="1"/>
          </p:cNvSpPr>
          <p:nvPr/>
        </p:nvSpPr>
        <p:spPr bwMode="auto">
          <a:xfrm flipV="1">
            <a:off x="3708400" y="4437063"/>
            <a:ext cx="66675" cy="28892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1946" name="Object 10"/>
          <p:cNvGraphicFramePr>
            <a:graphicFrameLocks/>
          </p:cNvGraphicFramePr>
          <p:nvPr/>
        </p:nvGraphicFramePr>
        <p:xfrm>
          <a:off x="7159625" y="830263"/>
          <a:ext cx="13430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公式" r:id="rId4" imgW="514448" imgH="238125" progId="Equation.3">
                  <p:embed/>
                </p:oleObj>
              </mc:Choice>
              <mc:Fallback>
                <p:oleObj name="公式" r:id="rId4" imgW="514448" imgH="23812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25" y="830263"/>
                        <a:ext cx="13430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47" name="Object 11"/>
          <p:cNvGraphicFramePr>
            <a:graphicFrameLocks noChangeAspect="1"/>
          </p:cNvGraphicFramePr>
          <p:nvPr/>
        </p:nvGraphicFramePr>
        <p:xfrm>
          <a:off x="4427538" y="974725"/>
          <a:ext cx="27114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公式" r:id="rId6" imgW="1133247" imgH="133156" progId="Equation.3">
                  <p:embed/>
                </p:oleObj>
              </mc:Choice>
              <mc:Fallback>
                <p:oleObj name="公式" r:id="rId6" imgW="1133247" imgH="13315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974725"/>
                        <a:ext cx="27114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48" name="Text Box 12"/>
          <p:cNvSpPr txBox="1">
            <a:spLocks noChangeArrowheads="1"/>
          </p:cNvSpPr>
          <p:nvPr/>
        </p:nvSpPr>
        <p:spPr bwMode="auto">
          <a:xfrm>
            <a:off x="4425950" y="1747838"/>
            <a:ext cx="108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取：</a:t>
            </a: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4497388" y="2636838"/>
            <a:ext cx="360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则</a:t>
            </a:r>
            <a:r>
              <a:rPr kumimoji="1" lang="zh-CN" altLang="en-US" b="1">
                <a:solidFill>
                  <a:srgbClr val="FF9900"/>
                </a:solidFill>
              </a:rPr>
              <a:t>（势能的定义）</a:t>
            </a:r>
            <a:r>
              <a:rPr kumimoji="1" lang="zh-CN" altLang="en-US"/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：</a:t>
            </a:r>
          </a:p>
        </p:txBody>
      </p:sp>
      <p:graphicFrame>
        <p:nvGraphicFramePr>
          <p:cNvPr id="551950" name="Object 14"/>
          <p:cNvGraphicFramePr>
            <a:graphicFrameLocks noChangeAspect="1"/>
          </p:cNvGraphicFramePr>
          <p:nvPr/>
        </p:nvGraphicFramePr>
        <p:xfrm>
          <a:off x="5146675" y="1771650"/>
          <a:ext cx="1682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7" name="公式" r:id="rId8" imgW="666587" imgH="133156" progId="Equation.3">
                  <p:embed/>
                </p:oleObj>
              </mc:Choice>
              <mc:Fallback>
                <p:oleObj name="公式" r:id="rId8" imgW="666587" imgH="13315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1771650"/>
                        <a:ext cx="1682750" cy="504825"/>
                      </a:xfrm>
                      <a:prstGeom prst="rect">
                        <a:avLst/>
                      </a:prstGeom>
                      <a:solidFill>
                        <a:srgbClr val="0066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6946900" y="1844675"/>
            <a:ext cx="1463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</a:t>
            </a:r>
            <a:r>
              <a:rPr kumimoji="1" lang="en-US" altLang="zh-CN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551952" name="Object 16"/>
          <p:cNvGraphicFramePr>
            <a:graphicFrameLocks/>
          </p:cNvGraphicFramePr>
          <p:nvPr/>
        </p:nvGraphicFramePr>
        <p:xfrm>
          <a:off x="5113338" y="3565525"/>
          <a:ext cx="2627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8" name="公式" r:id="rId10" imgW="1095212" imgH="238125" progId="Equation.3">
                  <p:embed/>
                </p:oleObj>
              </mc:Choice>
              <mc:Fallback>
                <p:oleObj name="公式" r:id="rId10" imgW="1095212" imgH="23812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338" y="3565525"/>
                        <a:ext cx="2627312" cy="7270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53" name="Text Box 17"/>
          <p:cNvSpPr txBox="1">
            <a:spLocks noChangeArrowheads="1"/>
          </p:cNvSpPr>
          <p:nvPr/>
        </p:nvSpPr>
        <p:spPr bwMode="auto">
          <a:xfrm>
            <a:off x="4211638" y="4575086"/>
            <a:ext cx="4752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势能是位置的函数，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在数值上等于从 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</a:rPr>
              <a:t>势能零点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保守力所做的功，该函数通常称作</a:t>
            </a:r>
            <a:r>
              <a:rPr kumimoji="1" lang="zh-CN" altLang="en-US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势能函数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51954" name="Text Box 18"/>
          <p:cNvSpPr txBox="1">
            <a:spLocks noChangeArrowheads="1"/>
          </p:cNvSpPr>
          <p:nvPr/>
        </p:nvSpPr>
        <p:spPr bwMode="auto">
          <a:xfrm>
            <a:off x="2555875" y="5915025"/>
            <a:ext cx="4752975" cy="466725"/>
          </a:xfrm>
          <a:prstGeom prst="rect">
            <a:avLst/>
          </a:prstGeom>
          <a:solidFill>
            <a:srgbClr val="0066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势能是系统具有的做功本领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utoUpdateAnimBg="0"/>
      <p:bldP spid="551939" grpId="0" autoUpdateAnimBg="0"/>
      <p:bldP spid="551940" grpId="0" animBg="1"/>
      <p:bldP spid="551941" grpId="0" autoUpdateAnimBg="0"/>
      <p:bldP spid="551942" grpId="0" autoUpdateAnimBg="0"/>
      <p:bldP spid="551943" grpId="0" animBg="1"/>
      <p:bldP spid="551944" grpId="0" animBg="1"/>
      <p:bldP spid="551945" grpId="0" animBg="1"/>
      <p:bldP spid="551948" grpId="0" autoUpdateAnimBg="0"/>
      <p:bldP spid="551949" grpId="0" autoUpdateAnimBg="0"/>
      <p:bldP spid="551951" grpId="0" autoUpdateAnimBg="0"/>
      <p:bldP spid="551953" grpId="0" autoUpdateAnimBg="0"/>
      <p:bldP spid="55195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AutoShape 2"/>
          <p:cNvSpPr>
            <a:spLocks noChangeArrowheads="1"/>
          </p:cNvSpPr>
          <p:nvPr/>
        </p:nvSpPr>
        <p:spPr bwMode="auto">
          <a:xfrm>
            <a:off x="322263" y="331788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682625" y="403225"/>
            <a:ext cx="229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553988" name="Text Box 4"/>
          <p:cNvSpPr txBox="1">
            <a:spLocks noChangeArrowheads="1"/>
          </p:cNvSpPr>
          <p:nvPr/>
        </p:nvSpPr>
        <p:spPr bwMode="auto">
          <a:xfrm>
            <a:off x="539750" y="795338"/>
            <a:ext cx="8153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势能零点可以任意选取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，所以某一点的势能值是相对的。</a:t>
            </a:r>
          </a:p>
        </p:txBody>
      </p:sp>
      <p:graphicFrame>
        <p:nvGraphicFramePr>
          <p:cNvPr id="553989" name="Object 5"/>
          <p:cNvGraphicFramePr>
            <a:graphicFrameLocks/>
          </p:cNvGraphicFramePr>
          <p:nvPr/>
        </p:nvGraphicFramePr>
        <p:xfrm>
          <a:off x="3203575" y="1268413"/>
          <a:ext cx="26273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8" name="公式" r:id="rId3" imgW="1095212" imgH="238125" progId="Equation.3">
                  <p:embed/>
                </p:oleObj>
              </mc:Choice>
              <mc:Fallback>
                <p:oleObj name="公式" r:id="rId3" imgW="1095212" imgH="23812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268413"/>
                        <a:ext cx="2627313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538162" y="1916113"/>
            <a:ext cx="8426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势能增量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：在保守力场中，质点从 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→ M</a:t>
            </a:r>
            <a:r>
              <a:rPr kumimoji="1" lang="en-US" altLang="zh-CN" sz="2400" b="1" baseline="-250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位置，势能增量为</a:t>
            </a:r>
          </a:p>
        </p:txBody>
      </p:sp>
      <p:graphicFrame>
        <p:nvGraphicFramePr>
          <p:cNvPr id="5539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090701"/>
              </p:ext>
            </p:extLst>
          </p:nvPr>
        </p:nvGraphicFramePr>
        <p:xfrm>
          <a:off x="682626" y="2850541"/>
          <a:ext cx="3543300" cy="61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9" name="Equation" r:id="rId5" imgW="1676160" imgH="241200" progId="Equation.DSMT4">
                  <p:embed/>
                </p:oleObj>
              </mc:Choice>
              <mc:Fallback>
                <p:oleObj name="Equation" r:id="rId5" imgW="167616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6" y="2850541"/>
                        <a:ext cx="3543300" cy="618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2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735461"/>
              </p:ext>
            </p:extLst>
          </p:nvPr>
        </p:nvGraphicFramePr>
        <p:xfrm>
          <a:off x="4211638" y="2713608"/>
          <a:ext cx="28829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0" name="公式" r:id="rId7" imgW="1209805" imgH="257078" progId="Equation.3">
                  <p:embed/>
                </p:oleObj>
              </mc:Choice>
              <mc:Fallback>
                <p:oleObj name="公式" r:id="rId7" imgW="1209805" imgH="257078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713608"/>
                        <a:ext cx="28829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3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66658"/>
              </p:ext>
            </p:extLst>
          </p:nvPr>
        </p:nvGraphicFramePr>
        <p:xfrm>
          <a:off x="7080250" y="2718371"/>
          <a:ext cx="159543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" name="公式" r:id="rId9" imgW="628552" imgH="257078" progId="Equation.3">
                  <p:embed/>
                </p:oleObj>
              </mc:Choice>
              <mc:Fallback>
                <p:oleObj name="公式" r:id="rId9" imgW="628552" imgH="25707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0" y="2718371"/>
                        <a:ext cx="1595438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1116012" y="4027130"/>
            <a:ext cx="66243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质点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在该过程中，保守力的功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等为</a:t>
            </a:r>
          </a:p>
        </p:txBody>
      </p:sp>
      <p:graphicFrame>
        <p:nvGraphicFramePr>
          <p:cNvPr id="55399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522438"/>
              </p:ext>
            </p:extLst>
          </p:nvPr>
        </p:nvGraphicFramePr>
        <p:xfrm>
          <a:off x="2195513" y="4549304"/>
          <a:ext cx="190341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" name="公式" r:id="rId11" imgW="771427" imgH="257078" progId="Equation.3">
                  <p:embed/>
                </p:oleObj>
              </mc:Choice>
              <mc:Fallback>
                <p:oleObj name="公式" r:id="rId11" imgW="771427" imgH="257078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49304"/>
                        <a:ext cx="1903412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6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403062"/>
              </p:ext>
            </p:extLst>
          </p:nvPr>
        </p:nvGraphicFramePr>
        <p:xfrm>
          <a:off x="4067175" y="4539779"/>
          <a:ext cx="260032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" name="Equation" r:id="rId13" imgW="1280999" imgH="343094" progId="Equation.DSMT4">
                  <p:embed/>
                </p:oleObj>
              </mc:Choice>
              <mc:Fallback>
                <p:oleObj name="Equation" r:id="rId13" imgW="1280999" imgH="343094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539779"/>
                        <a:ext cx="260032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22251" y="5445224"/>
            <a:ext cx="8742237" cy="515526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即在该过程中，保守力的功</a:t>
            </a:r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kumimoji="1"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等于质点在始末两位置势能增量的负值 </a:t>
            </a:r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1198563" y="6092527"/>
            <a:ext cx="229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微分形式</a:t>
            </a:r>
          </a:p>
        </p:txBody>
      </p:sp>
      <p:graphicFrame>
        <p:nvGraphicFramePr>
          <p:cNvPr id="553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63178"/>
              </p:ext>
            </p:extLst>
          </p:nvPr>
        </p:nvGraphicFramePr>
        <p:xfrm>
          <a:off x="2786063" y="6093296"/>
          <a:ext cx="15335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" name="公式" r:id="rId15" imgW="1428750" imgH="371281" progId="Equation.3">
                  <p:embed/>
                </p:oleObj>
              </mc:Choice>
              <mc:Fallback>
                <p:oleObj name="公式" r:id="rId15" imgW="1428750" imgH="37128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6093296"/>
                        <a:ext cx="1533525" cy="4714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1116012" y="3452455"/>
            <a:ext cx="78057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保守力场中任意两点间的势能差与势能零点选取无关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6" grpId="0" animBg="1"/>
      <p:bldP spid="553987" grpId="0" autoUpdateAnimBg="0"/>
      <p:bldP spid="553988" grpId="0" autoUpdateAnimBg="0"/>
      <p:bldP spid="553990" grpId="0" autoUpdateAnimBg="0"/>
      <p:bldP spid="553994" grpId="0" autoUpdateAnimBg="0"/>
      <p:bldP spid="553997" grpId="0" animBg="1" autoUpdateAnimBg="0"/>
      <p:bldP spid="553998" grpId="0" autoUpdateAnimBg="0"/>
      <p:bldP spid="55400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Text Box 2"/>
          <p:cNvSpPr txBox="1">
            <a:spLocks noChangeArrowheads="1"/>
          </p:cNvSpPr>
          <p:nvPr/>
        </p:nvSpPr>
        <p:spPr bwMode="auto">
          <a:xfrm>
            <a:off x="539750" y="981075"/>
            <a:ext cx="25892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势能</a:t>
            </a:r>
            <a:endParaRPr kumimoji="1"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4947" name="Text Box 3"/>
          <p:cNvSpPr txBox="1">
            <a:spLocks noChangeArrowheads="1"/>
          </p:cNvSpPr>
          <p:nvPr/>
        </p:nvSpPr>
        <p:spPr bwMode="auto">
          <a:xfrm>
            <a:off x="1042988" y="1916113"/>
            <a:ext cx="2990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保守力</a:t>
            </a:r>
          </a:p>
        </p:txBody>
      </p:sp>
      <p:sp>
        <p:nvSpPr>
          <p:cNvPr id="594951" name="Text Box 7"/>
          <p:cNvSpPr txBox="1">
            <a:spLocks noChangeArrowheads="1"/>
          </p:cNvSpPr>
          <p:nvPr/>
        </p:nvSpPr>
        <p:spPr bwMode="auto">
          <a:xfrm>
            <a:off x="1908175" y="2852738"/>
            <a:ext cx="489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非保守力没有对应的势能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graphicFrame>
        <p:nvGraphicFramePr>
          <p:cNvPr id="594963" name="Object 19"/>
          <p:cNvGraphicFramePr>
            <a:graphicFrameLocks/>
          </p:cNvGraphicFramePr>
          <p:nvPr/>
        </p:nvGraphicFramePr>
        <p:xfrm>
          <a:off x="3201988" y="1816100"/>
          <a:ext cx="20161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公式" r:id="rId3" imgW="600270" imgH="180781" progId="Equation.3">
                  <p:embed/>
                </p:oleObj>
              </mc:Choice>
              <mc:Fallback>
                <p:oleObj name="公式" r:id="rId3" imgW="600270" imgH="18078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1816100"/>
                        <a:ext cx="2016125" cy="809625"/>
                      </a:xfrm>
                      <a:prstGeom prst="rect">
                        <a:avLst/>
                      </a:prstGeom>
                      <a:solidFill>
                        <a:srgbClr val="3333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68" name="Text Box 24"/>
          <p:cNvSpPr txBox="1">
            <a:spLocks noChangeArrowheads="1"/>
          </p:cNvSpPr>
          <p:nvPr/>
        </p:nvSpPr>
        <p:spPr bwMode="auto">
          <a:xfrm>
            <a:off x="1042988" y="3933825"/>
            <a:ext cx="293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势能</a:t>
            </a:r>
          </a:p>
        </p:txBody>
      </p:sp>
      <p:graphicFrame>
        <p:nvGraphicFramePr>
          <p:cNvPr id="594979" name="Object 35"/>
          <p:cNvGraphicFramePr>
            <a:graphicFrameLocks/>
          </p:cNvGraphicFramePr>
          <p:nvPr/>
        </p:nvGraphicFramePr>
        <p:xfrm>
          <a:off x="2555875" y="3775075"/>
          <a:ext cx="3095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Equation" r:id="rId5" imgW="1095212" imgH="238125" progId="Equation.DSMT4">
                  <p:embed/>
                </p:oleObj>
              </mc:Choice>
              <mc:Fallback>
                <p:oleObj name="Equation" r:id="rId5" imgW="1095212" imgH="238125" progId="Equation.DSMT4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775075"/>
                        <a:ext cx="3095625" cy="8572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80" name="Text Box 36"/>
          <p:cNvSpPr txBox="1">
            <a:spLocks noChangeArrowheads="1"/>
          </p:cNvSpPr>
          <p:nvPr/>
        </p:nvSpPr>
        <p:spPr bwMode="auto">
          <a:xfrm>
            <a:off x="3851275" y="5084763"/>
            <a:ext cx="43926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保守力的功等于质点在始</a:t>
            </a:r>
          </a:p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末两位置势能增量的负值。</a:t>
            </a:r>
          </a:p>
        </p:txBody>
      </p:sp>
      <p:graphicFrame>
        <p:nvGraphicFramePr>
          <p:cNvPr id="594982" name="Object 38"/>
          <p:cNvGraphicFramePr>
            <a:graphicFrameLocks noChangeAspect="1"/>
          </p:cNvGraphicFramePr>
          <p:nvPr/>
        </p:nvGraphicFramePr>
        <p:xfrm>
          <a:off x="1908175" y="5395913"/>
          <a:ext cx="18002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9" name="公式" r:id="rId7" imgW="1428750" imgH="371281" progId="Equation.3">
                  <p:embed/>
                </p:oleObj>
              </mc:Choice>
              <mc:Fallback>
                <p:oleObj name="公式" r:id="rId7" imgW="1428750" imgH="371281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95913"/>
                        <a:ext cx="18002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011863" y="3944938"/>
            <a:ext cx="2508250" cy="482600"/>
            <a:chOff x="6011863" y="3944293"/>
            <a:chExt cx="2509020" cy="482600"/>
          </a:xfrm>
        </p:grpSpPr>
        <p:sp>
          <p:nvSpPr>
            <p:cNvPr id="12299" name="Text Box 39"/>
            <p:cNvSpPr txBox="1">
              <a:spLocks noChangeArrowheads="1"/>
            </p:cNvSpPr>
            <p:nvPr/>
          </p:nvSpPr>
          <p:spPr bwMode="auto">
            <a:xfrm>
              <a:off x="6011863" y="3944293"/>
              <a:ext cx="25090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(   </a:t>
              </a:r>
              <a:r>
                <a:rPr kumimoji="1" lang="zh-CN" altLang="en-US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为势能零点</a:t>
              </a:r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</a:p>
          </p:txBody>
        </p:sp>
        <p:graphicFrame>
          <p:nvGraphicFramePr>
            <p:cNvPr id="12300" name="对象 1"/>
            <p:cNvGraphicFramePr>
              <a:graphicFrameLocks noChangeAspect="1"/>
            </p:cNvGraphicFramePr>
            <p:nvPr/>
          </p:nvGraphicFramePr>
          <p:xfrm>
            <a:off x="6228184" y="3988743"/>
            <a:ext cx="461963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0" name="Equation" r:id="rId9" imgW="241300" imgH="228600" progId="Equation.DSMT4">
                    <p:embed/>
                  </p:oleObj>
                </mc:Choice>
                <mc:Fallback>
                  <p:oleObj name="Equation" r:id="rId9" imgW="2413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988743"/>
                          <a:ext cx="461963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6" grpId="0" autoUpdateAnimBg="0"/>
      <p:bldP spid="594947" grpId="0" autoUpdateAnimBg="0"/>
      <p:bldP spid="594951" grpId="0" autoUpdateAnimBg="0"/>
      <p:bldP spid="594968" grpId="0" autoUpdateAnimBg="0"/>
      <p:bldP spid="594980" grpId="0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5351</TotalTime>
  <Words>1377</Words>
  <Application>Microsoft Office PowerPoint</Application>
  <PresentationFormat>全屏显示(4:3)</PresentationFormat>
  <Paragraphs>223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Highlight LET</vt:lpstr>
      <vt:lpstr>Milano LET</vt:lpstr>
      <vt:lpstr>Smudger LET</vt:lpstr>
      <vt:lpstr>方正舒体</vt:lpstr>
      <vt:lpstr>仿宋_GB2312</vt:lpstr>
      <vt:lpstr>黑体</vt:lpstr>
      <vt:lpstr>华文中宋</vt:lpstr>
      <vt:lpstr>楷体_GB2312</vt:lpstr>
      <vt:lpstr>隶书</vt:lpstr>
      <vt:lpstr>宋体</vt:lpstr>
      <vt:lpstr>Arial</vt:lpstr>
      <vt:lpstr>Bookman Old Style</vt:lpstr>
      <vt:lpstr>Symbol</vt:lpstr>
      <vt:lpstr>Times New Roman</vt:lpstr>
      <vt:lpstr>Wingdings</vt:lpstr>
      <vt:lpstr>3_默认设计模板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and Energy</dc:title>
  <dc:creator>Zhongfeng Xu</dc:creator>
  <cp:lastModifiedBy>jiangcw</cp:lastModifiedBy>
  <cp:revision>401</cp:revision>
  <dcterms:created xsi:type="dcterms:W3CDTF">2002-06-18T00:43:24Z</dcterms:created>
  <dcterms:modified xsi:type="dcterms:W3CDTF">2022-03-14T14:44:43Z</dcterms:modified>
</cp:coreProperties>
</file>